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Montserrat SemiBold"/>
      <p:regular r:id="rId56"/>
      <p:bold r:id="rId57"/>
      <p:italic r:id="rId58"/>
      <p:boldItalic r:id="rId59"/>
    </p:embeddedFont>
    <p:embeddedFont>
      <p:font typeface="Roboto"/>
      <p:regular r:id="rId60"/>
      <p:bold r:id="rId61"/>
      <p:italic r:id="rId62"/>
      <p:boldItalic r:id="rId63"/>
    </p:embeddedFont>
    <p:embeddedFont>
      <p:font typeface="EB Garamond Medium"/>
      <p:regular r:id="rId64"/>
      <p:bold r:id="rId65"/>
      <p:italic r:id="rId66"/>
      <p:boldItalic r:id="rId67"/>
    </p:embeddedFont>
    <p:embeddedFont>
      <p:font typeface="Montserrat Medium"/>
      <p:regular r:id="rId68"/>
      <p:bold r:id="rId69"/>
      <p:italic r:id="rId70"/>
      <p:boldItalic r:id="rId71"/>
    </p:embeddedFont>
    <p:embeddedFont>
      <p:font typeface="EB Garamond SemiBold"/>
      <p:regular r:id="rId72"/>
      <p:bold r:id="rId73"/>
      <p:italic r:id="rId74"/>
      <p:boldItalic r:id="rId75"/>
    </p:embeddedFont>
    <p:embeddedFont>
      <p:font typeface="EB Garamond"/>
      <p:regular r:id="rId76"/>
      <p:bold r:id="rId77"/>
      <p:italic r:id="rId78"/>
      <p:boldItalic r:id="rId79"/>
    </p:embeddedFont>
    <p:embeddedFont>
      <p:font typeface="Noto Sans JP"/>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2" roundtripDataSignature="AMtx7mg3FtjstJW8p1CF3AoVb5uHiV1z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1BEE2D-2A47-4805-BEB8-5EDD490031D9}">
  <a:tblStyle styleId="{DE1BEE2D-2A47-4805-BEB8-5EDD490031D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D742241-346C-4F74-8D14-CCCEB0BC413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NotoSansJP-regular.fntdata"/><Relationship Id="rId82" Type="http://customschemas.google.com/relationships/presentationmetadata" Target="metadata"/><Relationship Id="rId81" Type="http://schemas.openxmlformats.org/officeDocument/2006/relationships/font" Target="fonts/NotoSansJP-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EBGaramondSemiBold-bold.fntdata"/><Relationship Id="rId72" Type="http://schemas.openxmlformats.org/officeDocument/2006/relationships/font" Target="fonts/EBGaramondSemiBold-regular.fntdata"/><Relationship Id="rId31" Type="http://schemas.openxmlformats.org/officeDocument/2006/relationships/slide" Target="slides/slide26.xml"/><Relationship Id="rId75" Type="http://schemas.openxmlformats.org/officeDocument/2006/relationships/font" Target="fonts/EBGaramondSemiBold-boldItalic.fntdata"/><Relationship Id="rId30" Type="http://schemas.openxmlformats.org/officeDocument/2006/relationships/slide" Target="slides/slide25.xml"/><Relationship Id="rId74" Type="http://schemas.openxmlformats.org/officeDocument/2006/relationships/font" Target="fonts/EBGaramondSemiBold-italic.fntdata"/><Relationship Id="rId33" Type="http://schemas.openxmlformats.org/officeDocument/2006/relationships/slide" Target="slides/slide28.xml"/><Relationship Id="rId77" Type="http://schemas.openxmlformats.org/officeDocument/2006/relationships/font" Target="fonts/EBGaramond-bold.fntdata"/><Relationship Id="rId32" Type="http://schemas.openxmlformats.org/officeDocument/2006/relationships/slide" Target="slides/slide27.xml"/><Relationship Id="rId76" Type="http://schemas.openxmlformats.org/officeDocument/2006/relationships/font" Target="fonts/EBGaramond-regular.fntdata"/><Relationship Id="rId35" Type="http://schemas.openxmlformats.org/officeDocument/2006/relationships/slide" Target="slides/slide30.xml"/><Relationship Id="rId79" Type="http://schemas.openxmlformats.org/officeDocument/2006/relationships/font" Target="fonts/EBGaramond-boldItalic.fntdata"/><Relationship Id="rId34" Type="http://schemas.openxmlformats.org/officeDocument/2006/relationships/slide" Target="slides/slide29.xml"/><Relationship Id="rId78" Type="http://schemas.openxmlformats.org/officeDocument/2006/relationships/font" Target="fonts/EBGaramond-italic.fntdata"/><Relationship Id="rId71" Type="http://schemas.openxmlformats.org/officeDocument/2006/relationships/font" Target="fonts/MontserratMedium-boldItalic.fntdata"/><Relationship Id="rId70" Type="http://schemas.openxmlformats.org/officeDocument/2006/relationships/font" Target="fonts/MontserratMedium-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EBGaramondMedium-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EBGaramondMedium-italic.fntdata"/><Relationship Id="rId21" Type="http://schemas.openxmlformats.org/officeDocument/2006/relationships/slide" Target="slides/slide16.xml"/><Relationship Id="rId65" Type="http://schemas.openxmlformats.org/officeDocument/2006/relationships/font" Target="fonts/EBGaramondMedium-bold.fntdata"/><Relationship Id="rId24" Type="http://schemas.openxmlformats.org/officeDocument/2006/relationships/slide" Target="slides/slide19.xml"/><Relationship Id="rId68" Type="http://schemas.openxmlformats.org/officeDocument/2006/relationships/font" Target="fonts/MontserratMedium-regular.fntdata"/><Relationship Id="rId23" Type="http://schemas.openxmlformats.org/officeDocument/2006/relationships/slide" Target="slides/slide18.xml"/><Relationship Id="rId67" Type="http://schemas.openxmlformats.org/officeDocument/2006/relationships/font" Target="fonts/EBGaramondMedium-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Medium-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SemiBold-bold.fntdata"/><Relationship Id="rId12" Type="http://schemas.openxmlformats.org/officeDocument/2006/relationships/slide" Target="slides/slide7.xml"/><Relationship Id="rId56" Type="http://schemas.openxmlformats.org/officeDocument/2006/relationships/font" Target="fonts/MontserratSemiBold-regular.fntdata"/><Relationship Id="rId15" Type="http://schemas.openxmlformats.org/officeDocument/2006/relationships/slide" Target="slides/slide10.xml"/><Relationship Id="rId59" Type="http://schemas.openxmlformats.org/officeDocument/2006/relationships/font" Target="fonts/MontserratSemiBold-boldItalic.fntdata"/><Relationship Id="rId14" Type="http://schemas.openxmlformats.org/officeDocument/2006/relationships/slide" Target="slides/slide9.xml"/><Relationship Id="rId58" Type="http://schemas.openxmlformats.org/officeDocument/2006/relationships/font" Target="fonts/MontserratSemi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4d2176635f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34d2176635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d2176635f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34d2176635f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4d2176635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4d2176635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4d2176635f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34d2176635f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4d2176635f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34d2176635f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BASE là viết tắt của:</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US"/>
              <a:t>B – Basically Available (Khả dụng cơ bản): Hệ thống luôn phản hồi, dù không phải lúc nào cũng cung cấp dữ liệu chính xác nhất.</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US"/>
              <a:t>A – Soft-state (Trạng thái mềm): Trạng thái của hệ thống có thể thay đổi theo thời gian, ngay cả khi không có thêm input.</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US"/>
              <a:t>SE – Eventually consistent (Nhất quán dần): Dữ liệu có thể không đồng bộ ngay lập tức, nhưng sẽ đạt được tính nhất quán sau một khoảng thời gian.</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US"/>
              <a:t>→ Phù hợp với hệ thống phân tán lớn, ưu tiên tính khả dụng và hiệu năng cao như mạng xã hội, e-commerce toàn cầu.</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4d2176635f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34d2176635f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4d2176635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4d2176635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4d2176635f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4d2176635f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4d2176635f_0_4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34d2176635f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4d2176635f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34d2176635f_0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4d2176635f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34d2176635f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833"/>
              </a:lnSpc>
              <a:spcBef>
                <a:spcPts val="0"/>
              </a:spcBef>
              <a:spcAft>
                <a:spcPts val="8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4d2176635f_0_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34d2176635f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4d2176635f_6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4d2176635f_6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4d2176635f_6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4d2176635f_6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4d2176635f_6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4d2176635f_6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4d2176635f_6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4d2176635f_6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4d2176635f_6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4d2176635f_6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4d2176635f_6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4d2176635f_6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4d2176635f_6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4d2176635f_6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4d2176635f_6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4d2176635f_6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4d2176635f_6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4d2176635f_6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4d2176635f_6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4d2176635f_6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4d2176635f_6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4d2176635f_6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4d2176635f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34d2176635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4d2176635f_3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34d2176635f_3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4d2176635f_3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34d2176635f_3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4d2176635f_3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34d2176635f_3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4d2176635f_3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34d2176635f_3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4d2176635f_3_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34d2176635f_3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d2176635f_3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34d2176635f_3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4d2176635f_3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34d2176635f_3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4d2176635f_3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g34d2176635f_3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4d2176635f_3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34d2176635f_3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4d2176635f_3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34d2176635f_3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4d2176635f_3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34d2176635f_3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4d2176635f_3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34d2176635f_3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4d2176635f_6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34d2176635f_6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4d2176635f_6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g34d2176635f_6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4d2176635f_6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g34d2176635f_6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cf0dbdb57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34cf0dbdb5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cf0dbdb57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34cf0dbdb57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4cf0dbdb57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g34cf0dbdb5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15.png"/><Relationship Id="rId13" Type="http://schemas.openxmlformats.org/officeDocument/2006/relationships/image" Target="../media/image32.png"/><Relationship Id="rId12"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1.png"/><Relationship Id="rId9"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23.png"/><Relationship Id="rId7" Type="http://schemas.openxmlformats.org/officeDocument/2006/relationships/image" Target="../media/image29.pn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37.png"/><Relationship Id="rId6" Type="http://schemas.openxmlformats.org/officeDocument/2006/relationships/image" Target="../media/image51.png"/><Relationship Id="rId7" Type="http://schemas.openxmlformats.org/officeDocument/2006/relationships/image" Target="../media/image74.png"/><Relationship Id="rId8"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24.png"/><Relationship Id="rId7" Type="http://schemas.openxmlformats.org/officeDocument/2006/relationships/image" Target="../media/image59.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4.png"/><Relationship Id="rId13" Type="http://schemas.openxmlformats.org/officeDocument/2006/relationships/image" Target="../media/image35.png"/><Relationship Id="rId12"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55.png"/><Relationship Id="rId9" Type="http://schemas.openxmlformats.org/officeDocument/2006/relationships/image" Target="../media/image33.png"/><Relationship Id="rId5" Type="http://schemas.openxmlformats.org/officeDocument/2006/relationships/image" Target="../media/image68.png"/><Relationship Id="rId6" Type="http://schemas.openxmlformats.org/officeDocument/2006/relationships/image" Target="../media/image38.png"/><Relationship Id="rId7" Type="http://schemas.openxmlformats.org/officeDocument/2006/relationships/image" Target="../media/image46.png"/><Relationship Id="rId8" Type="http://schemas.openxmlformats.org/officeDocument/2006/relationships/image" Target="../media/image48.png"/></Relationships>
</file>

<file path=ppt/slides/_rels/slide22.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70.png"/><Relationship Id="rId13" Type="http://schemas.openxmlformats.org/officeDocument/2006/relationships/image" Target="../media/image92.png"/><Relationship Id="rId12"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49.png"/><Relationship Id="rId9" Type="http://schemas.openxmlformats.org/officeDocument/2006/relationships/image" Target="../media/image41.png"/><Relationship Id="rId15" Type="http://schemas.openxmlformats.org/officeDocument/2006/relationships/image" Target="../media/image54.png"/><Relationship Id="rId14" Type="http://schemas.openxmlformats.org/officeDocument/2006/relationships/image" Target="../media/image56.png"/><Relationship Id="rId16" Type="http://schemas.openxmlformats.org/officeDocument/2006/relationships/image" Target="../media/image61.png"/><Relationship Id="rId5" Type="http://schemas.openxmlformats.org/officeDocument/2006/relationships/image" Target="../media/image39.png"/><Relationship Id="rId6" Type="http://schemas.openxmlformats.org/officeDocument/2006/relationships/image" Target="../media/image52.png"/><Relationship Id="rId7" Type="http://schemas.openxmlformats.org/officeDocument/2006/relationships/image" Target="../media/image47.png"/><Relationship Id="rId8" Type="http://schemas.openxmlformats.org/officeDocument/2006/relationships/image" Target="../media/image50.png"/></Relationships>
</file>

<file path=ppt/slides/_rels/slide23.xml.rels><?xml version="1.0" encoding="UTF-8" standalone="yes"?><Relationships xmlns="http://schemas.openxmlformats.org/package/2006/relationships"><Relationship Id="rId10"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7.png"/><Relationship Id="rId5" Type="http://schemas.openxmlformats.org/officeDocument/2006/relationships/image" Target="../media/image63.png"/><Relationship Id="rId6" Type="http://schemas.openxmlformats.org/officeDocument/2006/relationships/image" Target="../media/image103.png"/><Relationship Id="rId7" Type="http://schemas.openxmlformats.org/officeDocument/2006/relationships/image" Target="../media/image69.png"/><Relationship Id="rId8"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5.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7.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0"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2.png"/><Relationship Id="rId4" Type="http://schemas.openxmlformats.org/officeDocument/2006/relationships/image" Target="../media/image76.png"/><Relationship Id="rId9" Type="http://schemas.openxmlformats.org/officeDocument/2006/relationships/image" Target="../media/image94.png"/><Relationship Id="rId5" Type="http://schemas.openxmlformats.org/officeDocument/2006/relationships/image" Target="../media/image100.png"/><Relationship Id="rId6" Type="http://schemas.openxmlformats.org/officeDocument/2006/relationships/image" Target="../media/image89.png"/><Relationship Id="rId7" Type="http://schemas.openxmlformats.org/officeDocument/2006/relationships/image" Target="../media/image111.png"/><Relationship Id="rId8" Type="http://schemas.openxmlformats.org/officeDocument/2006/relationships/image" Target="../media/image9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1" Type="http://schemas.openxmlformats.org/officeDocument/2006/relationships/image" Target="../media/image109.png"/><Relationship Id="rId10"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3.png"/><Relationship Id="rId5" Type="http://schemas.openxmlformats.org/officeDocument/2006/relationships/image" Target="../media/image99.png"/><Relationship Id="rId6" Type="http://schemas.openxmlformats.org/officeDocument/2006/relationships/image" Target="../media/image81.png"/><Relationship Id="rId7" Type="http://schemas.openxmlformats.org/officeDocument/2006/relationships/image" Target="../media/image84.png"/><Relationship Id="rId8"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1.png"/><Relationship Id="rId4" Type="http://schemas.openxmlformats.org/officeDocument/2006/relationships/image" Target="../media/image105.png"/><Relationship Id="rId5" Type="http://schemas.openxmlformats.org/officeDocument/2006/relationships/image" Target="../media/image10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11" Type="http://schemas.openxmlformats.org/officeDocument/2006/relationships/image" Target="../media/image20.png"/><Relationship Id="rId10" Type="http://schemas.openxmlformats.org/officeDocument/2006/relationships/image" Target="../media/image6.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 Id="rId11" Type="http://schemas.openxmlformats.org/officeDocument/2006/relationships/image" Target="../media/image28.png"/><Relationship Id="rId10" Type="http://schemas.openxmlformats.org/officeDocument/2006/relationships/image" Target="../media/image19.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nvSpPr>
        <p:spPr>
          <a:xfrm>
            <a:off x="323425" y="2110050"/>
            <a:ext cx="57672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Roboto"/>
                <a:ea typeface="Roboto"/>
                <a:cs typeface="Roboto"/>
                <a:sym typeface="Roboto"/>
              </a:rPr>
              <a:t>NGHIÊN CỨU</a:t>
            </a:r>
            <a:endParaRPr b="1" sz="2400">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SOURCE SYSTEM VÀ DATA INGESTION</a:t>
            </a:r>
            <a:endParaRPr b="1" sz="2400">
              <a:solidFill>
                <a:schemeClr val="lt1"/>
              </a:solidFill>
              <a:latin typeface="Roboto"/>
              <a:ea typeface="Roboto"/>
              <a:cs typeface="Roboto"/>
              <a:sym typeface="Roboto"/>
            </a:endParaRPr>
          </a:p>
        </p:txBody>
      </p:sp>
      <p:sp>
        <p:nvSpPr>
          <p:cNvPr id="55" name="Google Shape;55;p1"/>
          <p:cNvSpPr txBox="1"/>
          <p:nvPr/>
        </p:nvSpPr>
        <p:spPr>
          <a:xfrm>
            <a:off x="323425" y="3286633"/>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a:ea typeface="Roboto"/>
                <a:cs typeface="Roboto"/>
                <a:sym typeface="Roboto"/>
              </a:rPr>
              <a:t>Nhóm: 04</a:t>
            </a:r>
            <a:endParaRPr b="1" i="0" sz="1100" u="none" cap="none" strike="noStrike">
              <a:solidFill>
                <a:schemeClr val="lt1"/>
              </a:solidFill>
              <a:latin typeface="Roboto"/>
              <a:ea typeface="Roboto"/>
              <a:cs typeface="Roboto"/>
              <a:sym typeface="Roboto"/>
            </a:endParaRPr>
          </a:p>
        </p:txBody>
      </p:sp>
      <p:sp>
        <p:nvSpPr>
          <p:cNvPr id="56" name="Google Shape;56;p1"/>
          <p:cNvSpPr txBox="1"/>
          <p:nvPr/>
        </p:nvSpPr>
        <p:spPr>
          <a:xfrm>
            <a:off x="323425" y="3594410"/>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a:ea typeface="Roboto"/>
                <a:cs typeface="Roboto"/>
                <a:sym typeface="Roboto"/>
              </a:rPr>
              <a:t>GVHD: </a:t>
            </a:r>
            <a:r>
              <a:rPr b="1" i="0" lang="en-US" sz="1400" u="none" cap="none" strike="noStrike">
                <a:solidFill>
                  <a:schemeClr val="lt1"/>
                </a:solidFill>
                <a:latin typeface="Arial"/>
                <a:ea typeface="Arial"/>
                <a:cs typeface="Arial"/>
                <a:sym typeface="Arial"/>
              </a:rPr>
              <a:t>TS. Nguyễn Trần Minh Thư</a:t>
            </a:r>
            <a:endParaRPr b="1" i="0" sz="1100" u="none" cap="none" strike="noStrike">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cxnSp>
        <p:nvCxnSpPr>
          <p:cNvPr id="271" name="Google Shape;271;p15"/>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272" name="Google Shape;272;p15"/>
          <p:cNvSpPr txBox="1"/>
          <p:nvPr/>
        </p:nvSpPr>
        <p:spPr>
          <a:xfrm>
            <a:off x="73975" y="0"/>
            <a:ext cx="5731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800"/>
              </a:spcAft>
              <a:buClr>
                <a:schemeClr val="dk1"/>
              </a:buClr>
              <a:buSzPts val="1100"/>
              <a:buFont typeface="Arial"/>
              <a:buNone/>
            </a:pPr>
            <a:r>
              <a:rPr b="1" lang="en-US" sz="1350">
                <a:solidFill>
                  <a:schemeClr val="dk1"/>
                </a:solidFill>
                <a:latin typeface="Times New Roman"/>
                <a:ea typeface="Times New Roman"/>
                <a:cs typeface="Times New Roman"/>
                <a:sym typeface="Times New Roman"/>
              </a:rPr>
              <a:t>Xử Lý Dữ Liệu Theo Lô (ETL và ELT)</a:t>
            </a:r>
            <a:endParaRPr b="0" i="0" sz="1400" u="none" cap="none" strike="noStrike">
              <a:solidFill>
                <a:srgbClr val="000000"/>
              </a:solidFill>
              <a:latin typeface="Arial"/>
              <a:ea typeface="Arial"/>
              <a:cs typeface="Arial"/>
              <a:sym typeface="Arial"/>
            </a:endParaRPr>
          </a:p>
        </p:txBody>
      </p:sp>
      <p:cxnSp>
        <p:nvCxnSpPr>
          <p:cNvPr id="273" name="Google Shape;273;p1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74" name="Google Shape;274;p1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75" name="Google Shape;275;p15"/>
          <p:cNvSpPr txBox="1"/>
          <p:nvPr/>
        </p:nvSpPr>
        <p:spPr>
          <a:xfrm>
            <a:off x="8725701" y="4835723"/>
            <a:ext cx="4183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a:t>
            </a:r>
            <a:r>
              <a:rPr b="1" lang="en-US">
                <a:latin typeface="Roboto"/>
                <a:ea typeface="Roboto"/>
                <a:cs typeface="Roboto"/>
                <a:sym typeface="Roboto"/>
              </a:rPr>
              <a:t>0</a:t>
            </a:r>
            <a:endParaRPr b="0" i="0" sz="1400" u="none" cap="none" strike="noStrike">
              <a:solidFill>
                <a:srgbClr val="000000"/>
              </a:solidFill>
              <a:latin typeface="Arial"/>
              <a:ea typeface="Arial"/>
              <a:cs typeface="Arial"/>
              <a:sym typeface="Arial"/>
            </a:endParaRPr>
          </a:p>
        </p:txBody>
      </p:sp>
      <p:sp>
        <p:nvSpPr>
          <p:cNvPr id="276" name="Google Shape;276;p15"/>
          <p:cNvSpPr/>
          <p:nvPr/>
        </p:nvSpPr>
        <p:spPr>
          <a:xfrm>
            <a:off x="2484176" y="867666"/>
            <a:ext cx="3047700" cy="347400"/>
          </a:xfrm>
          <a:prstGeom prst="roundRect">
            <a:avLst>
              <a:gd fmla="val 16667" name="adj"/>
            </a:avLst>
          </a:prstGeom>
          <a:solidFill>
            <a:srgbClr val="D5A6B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latin typeface="EB Garamond"/>
                <a:ea typeface="EB Garamond"/>
                <a:cs typeface="EB Garamond"/>
                <a:sym typeface="EB Garamond"/>
              </a:rPr>
              <a:t>ETL (Extract, Transform, Load)</a:t>
            </a:r>
            <a:endParaRPr b="1" i="0" sz="1400" u="none" cap="none" strike="noStrike">
              <a:solidFill>
                <a:srgbClr val="000000"/>
              </a:solidFill>
              <a:latin typeface="EB Garamond"/>
              <a:ea typeface="EB Garamond"/>
              <a:cs typeface="EB Garamond"/>
              <a:sym typeface="EB Garamond"/>
            </a:endParaRPr>
          </a:p>
        </p:txBody>
      </p:sp>
      <p:sp>
        <p:nvSpPr>
          <p:cNvPr id="277" name="Google Shape;277;p15"/>
          <p:cNvSpPr/>
          <p:nvPr/>
        </p:nvSpPr>
        <p:spPr>
          <a:xfrm>
            <a:off x="6000513" y="867666"/>
            <a:ext cx="3013800" cy="3474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latin typeface="EB Garamond"/>
                <a:ea typeface="EB Garamond"/>
                <a:cs typeface="EB Garamond"/>
                <a:sym typeface="EB Garamond"/>
              </a:rPr>
              <a:t>ELT (Extract, Load, Transform)</a:t>
            </a:r>
            <a:endParaRPr b="1" i="0" sz="1400" u="none" cap="none" strike="noStrike">
              <a:solidFill>
                <a:schemeClr val="lt1"/>
              </a:solidFill>
              <a:latin typeface="EB Garamond"/>
              <a:ea typeface="EB Garamond"/>
              <a:cs typeface="EB Garamond"/>
              <a:sym typeface="EB Garamond"/>
            </a:endParaRPr>
          </a:p>
        </p:txBody>
      </p:sp>
      <p:cxnSp>
        <p:nvCxnSpPr>
          <p:cNvPr id="278" name="Google Shape;278;p15"/>
          <p:cNvCxnSpPr/>
          <p:nvPr/>
        </p:nvCxnSpPr>
        <p:spPr>
          <a:xfrm flipH="1">
            <a:off x="2277863" y="948423"/>
            <a:ext cx="4200" cy="2607900"/>
          </a:xfrm>
          <a:prstGeom prst="straightConnector1">
            <a:avLst/>
          </a:prstGeom>
          <a:noFill/>
          <a:ln cap="flat" cmpd="sng" w="19050">
            <a:solidFill>
              <a:srgbClr val="002B65"/>
            </a:solidFill>
            <a:prstDash val="solid"/>
            <a:round/>
            <a:headEnd len="sm" w="sm" type="none"/>
            <a:tailEnd len="sm" w="sm" type="none"/>
          </a:ln>
        </p:spPr>
      </p:cxnSp>
      <p:sp>
        <p:nvSpPr>
          <p:cNvPr id="279" name="Google Shape;279;p15"/>
          <p:cNvSpPr/>
          <p:nvPr/>
        </p:nvSpPr>
        <p:spPr>
          <a:xfrm>
            <a:off x="104275" y="1440729"/>
            <a:ext cx="1919700" cy="347400"/>
          </a:xfrm>
          <a:prstGeom prst="roundRect">
            <a:avLst>
              <a:gd fmla="val 16667" name="adj"/>
            </a:avLst>
          </a:prstGeom>
          <a:solidFill>
            <a:srgbClr val="6685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US" sz="1300">
                <a:solidFill>
                  <a:schemeClr val="lt1"/>
                </a:solidFill>
                <a:latin typeface="EB Garamond SemiBold"/>
                <a:ea typeface="EB Garamond SemiBold"/>
                <a:cs typeface="EB Garamond SemiBold"/>
                <a:sym typeface="EB Garamond SemiBold"/>
              </a:rPr>
              <a:t>Khái niệm</a:t>
            </a:r>
            <a:r>
              <a:rPr i="0" lang="en-US" sz="1300" u="none" cap="none" strike="noStrike">
                <a:solidFill>
                  <a:schemeClr val="lt1"/>
                </a:solidFill>
                <a:latin typeface="EB Garamond SemiBold"/>
                <a:ea typeface="EB Garamond SemiBold"/>
                <a:cs typeface="EB Garamond SemiBold"/>
                <a:sym typeface="EB Garamond SemiBold"/>
              </a:rPr>
              <a:t> </a:t>
            </a:r>
            <a:endParaRPr i="0" sz="1400" u="none" cap="none" strike="noStrike">
              <a:solidFill>
                <a:srgbClr val="000000"/>
              </a:solidFill>
              <a:latin typeface="EB Garamond SemiBold"/>
              <a:ea typeface="EB Garamond SemiBold"/>
              <a:cs typeface="EB Garamond SemiBold"/>
              <a:sym typeface="EB Garamond SemiBold"/>
            </a:endParaRPr>
          </a:p>
        </p:txBody>
      </p:sp>
      <p:sp>
        <p:nvSpPr>
          <p:cNvPr id="280" name="Google Shape;280;p15"/>
          <p:cNvSpPr/>
          <p:nvPr/>
        </p:nvSpPr>
        <p:spPr>
          <a:xfrm>
            <a:off x="95800" y="2078956"/>
            <a:ext cx="1919700" cy="347400"/>
          </a:xfrm>
          <a:prstGeom prst="roundRect">
            <a:avLst>
              <a:gd fmla="val 16667" name="adj"/>
            </a:avLst>
          </a:prstGeom>
          <a:solidFill>
            <a:srgbClr val="6685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US" sz="1300">
                <a:solidFill>
                  <a:srgbClr val="FFFFFF"/>
                </a:solidFill>
                <a:latin typeface="EB Garamond SemiBold"/>
                <a:ea typeface="EB Garamond SemiBold"/>
                <a:cs typeface="EB Garamond SemiBold"/>
                <a:sym typeface="EB Garamond SemiBold"/>
              </a:rPr>
              <a:t>Ưu điểm</a:t>
            </a:r>
            <a:endParaRPr i="0" sz="1300" u="none" cap="none" strike="noStrike">
              <a:solidFill>
                <a:srgbClr val="FFFFFF"/>
              </a:solidFill>
              <a:latin typeface="EB Garamond SemiBold"/>
              <a:ea typeface="EB Garamond SemiBold"/>
              <a:cs typeface="EB Garamond SemiBold"/>
              <a:sym typeface="EB Garamond SemiBold"/>
            </a:endParaRPr>
          </a:p>
        </p:txBody>
      </p:sp>
      <p:sp>
        <p:nvSpPr>
          <p:cNvPr id="281" name="Google Shape;281;p15"/>
          <p:cNvSpPr/>
          <p:nvPr/>
        </p:nvSpPr>
        <p:spPr>
          <a:xfrm>
            <a:off x="2492625" y="1431025"/>
            <a:ext cx="3102900" cy="4308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EB Garamond"/>
                <a:ea typeface="EB Garamond"/>
                <a:cs typeface="EB Garamond"/>
                <a:sym typeface="EB Garamond"/>
              </a:rPr>
              <a:t>Trích xuất dữ liệu → chuyển đổi định dạng → tải vào hệ thống đích</a:t>
            </a:r>
            <a:r>
              <a:rPr lang="en-US" sz="1100">
                <a:solidFill>
                  <a:schemeClr val="dk1"/>
                </a:solidFill>
                <a:latin typeface="EB Garamond"/>
                <a:ea typeface="EB Garamond"/>
                <a:cs typeface="EB Garamond"/>
                <a:sym typeface="EB Garamond"/>
              </a:rPr>
              <a:t>.</a:t>
            </a:r>
            <a:endParaRPr i="0" sz="1100" u="none" cap="none" strike="noStrike">
              <a:solidFill>
                <a:srgbClr val="A64D79"/>
              </a:solidFill>
              <a:latin typeface="EB Garamond"/>
              <a:ea typeface="EB Garamond"/>
              <a:cs typeface="EB Garamond"/>
              <a:sym typeface="EB Garamond"/>
            </a:endParaRPr>
          </a:p>
        </p:txBody>
      </p:sp>
      <p:sp>
        <p:nvSpPr>
          <p:cNvPr id="282" name="Google Shape;282;p15"/>
          <p:cNvSpPr/>
          <p:nvPr/>
        </p:nvSpPr>
        <p:spPr>
          <a:xfrm>
            <a:off x="5992000" y="1431027"/>
            <a:ext cx="3047700" cy="4308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latin typeface="EB Garamond"/>
                <a:ea typeface="EB Garamond"/>
                <a:cs typeface="EB Garamond"/>
                <a:sym typeface="EB Garamond"/>
              </a:rPr>
              <a:t>Dữ liệu được tải vào hệ thống → thực hiện các phép biến đổi trong hệ thống.</a:t>
            </a:r>
            <a:endParaRPr i="0" sz="1400" u="none" cap="none" strike="noStrike">
              <a:solidFill>
                <a:srgbClr val="000000"/>
              </a:solidFill>
              <a:latin typeface="EB Garamond"/>
              <a:ea typeface="EB Garamond"/>
              <a:cs typeface="EB Garamond"/>
              <a:sym typeface="EB Garamond"/>
            </a:endParaRPr>
          </a:p>
        </p:txBody>
      </p:sp>
      <p:sp>
        <p:nvSpPr>
          <p:cNvPr id="283" name="Google Shape;283;p15"/>
          <p:cNvSpPr/>
          <p:nvPr/>
        </p:nvSpPr>
        <p:spPr>
          <a:xfrm>
            <a:off x="2484163" y="2077775"/>
            <a:ext cx="3102900" cy="4308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1400"/>
              </a:spcBef>
              <a:spcAft>
                <a:spcPts val="0"/>
              </a:spcAft>
              <a:buNone/>
            </a:pPr>
            <a:r>
              <a:rPr lang="en-US" sz="1200">
                <a:solidFill>
                  <a:schemeClr val="dk1"/>
                </a:solidFill>
                <a:latin typeface="EB Garamond"/>
                <a:ea typeface="EB Garamond"/>
                <a:cs typeface="EB Garamond"/>
                <a:sym typeface="EB Garamond"/>
              </a:rPr>
              <a:t>Thích hợp cho dữ liệu yêu cầu biến đổi phức tạp; kiểm soát tốt hơn trong quá trình biến đổi.</a:t>
            </a:r>
            <a:endParaRPr i="0" sz="1400" u="none" cap="none" strike="noStrike">
              <a:solidFill>
                <a:srgbClr val="000000"/>
              </a:solidFill>
              <a:latin typeface="EB Garamond"/>
              <a:ea typeface="EB Garamond"/>
              <a:cs typeface="EB Garamond"/>
              <a:sym typeface="EB Garamond"/>
            </a:endParaRPr>
          </a:p>
        </p:txBody>
      </p:sp>
      <p:sp>
        <p:nvSpPr>
          <p:cNvPr id="284" name="Google Shape;284;p15"/>
          <p:cNvSpPr/>
          <p:nvPr/>
        </p:nvSpPr>
        <p:spPr>
          <a:xfrm>
            <a:off x="6000475" y="2073136"/>
            <a:ext cx="3047700" cy="4308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400"/>
              </a:spcAft>
              <a:buNone/>
            </a:pPr>
            <a:r>
              <a:rPr lang="en-US" sz="1200">
                <a:solidFill>
                  <a:schemeClr val="dk1"/>
                </a:solidFill>
                <a:latin typeface="EB Garamond"/>
                <a:ea typeface="EB Garamond"/>
                <a:cs typeface="EB Garamond"/>
                <a:sym typeface="EB Garamond"/>
              </a:rPr>
              <a:t>Thích hợp cho các bộ dữ liệu lớn khi hệ thống đích có đủ tài nguyên xử lý.</a:t>
            </a:r>
            <a:endParaRPr i="0" sz="1100" u="none" cap="none" strike="noStrike">
              <a:solidFill>
                <a:srgbClr val="DD7E6B"/>
              </a:solidFill>
              <a:latin typeface="EB Garamond"/>
              <a:ea typeface="EB Garamond"/>
              <a:cs typeface="EB Garamond"/>
              <a:sym typeface="EB Garamond"/>
            </a:endParaRPr>
          </a:p>
        </p:txBody>
      </p:sp>
      <p:sp>
        <p:nvSpPr>
          <p:cNvPr id="285" name="Google Shape;285;p15"/>
          <p:cNvSpPr/>
          <p:nvPr/>
        </p:nvSpPr>
        <p:spPr>
          <a:xfrm>
            <a:off x="95813" y="2721835"/>
            <a:ext cx="1919700" cy="347400"/>
          </a:xfrm>
          <a:prstGeom prst="roundRect">
            <a:avLst>
              <a:gd fmla="val 16667" name="adj"/>
            </a:avLst>
          </a:prstGeom>
          <a:solidFill>
            <a:srgbClr val="6685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US" sz="1300">
                <a:solidFill>
                  <a:srgbClr val="FFFFFF"/>
                </a:solidFill>
                <a:latin typeface="EB Garamond SemiBold"/>
                <a:ea typeface="EB Garamond SemiBold"/>
                <a:cs typeface="EB Garamond SemiBold"/>
                <a:sym typeface="EB Garamond SemiBold"/>
              </a:rPr>
              <a:t>Nhược điểm</a:t>
            </a:r>
            <a:r>
              <a:rPr i="0" lang="en-US" sz="1300" u="none" cap="none" strike="noStrike">
                <a:solidFill>
                  <a:srgbClr val="FFFFFF"/>
                </a:solidFill>
                <a:latin typeface="EB Garamond SemiBold"/>
                <a:ea typeface="EB Garamond SemiBold"/>
                <a:cs typeface="EB Garamond SemiBold"/>
                <a:sym typeface="EB Garamond SemiBold"/>
              </a:rPr>
              <a:t> </a:t>
            </a:r>
            <a:endParaRPr i="0" sz="1300" u="none" cap="none" strike="noStrike">
              <a:solidFill>
                <a:srgbClr val="FFFFFF"/>
              </a:solidFill>
              <a:latin typeface="EB Garamond SemiBold"/>
              <a:ea typeface="EB Garamond SemiBold"/>
              <a:cs typeface="EB Garamond SemiBold"/>
              <a:sym typeface="EB Garamond SemiBold"/>
            </a:endParaRPr>
          </a:p>
        </p:txBody>
      </p:sp>
      <p:sp>
        <p:nvSpPr>
          <p:cNvPr id="286" name="Google Shape;286;p15"/>
          <p:cNvSpPr/>
          <p:nvPr/>
        </p:nvSpPr>
        <p:spPr>
          <a:xfrm>
            <a:off x="2484163" y="2729175"/>
            <a:ext cx="3102900" cy="4308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1400"/>
              </a:spcBef>
              <a:spcAft>
                <a:spcPts val="0"/>
              </a:spcAft>
              <a:buNone/>
            </a:pPr>
            <a:r>
              <a:rPr lang="en-US" sz="1200">
                <a:solidFill>
                  <a:schemeClr val="dk1"/>
                </a:solidFill>
                <a:latin typeface="EB Garamond"/>
                <a:ea typeface="EB Garamond"/>
                <a:cs typeface="EB Garamond"/>
                <a:sym typeface="EB Garamond"/>
              </a:rPr>
              <a:t>Chậm và tiêu tốn tài nguyên.</a:t>
            </a:r>
            <a:endParaRPr i="0" sz="1100" u="none" cap="none" strike="noStrike">
              <a:solidFill>
                <a:srgbClr val="A64D79"/>
              </a:solidFill>
              <a:latin typeface="EB Garamond"/>
              <a:ea typeface="EB Garamond"/>
              <a:cs typeface="EB Garamond"/>
              <a:sym typeface="EB Garamond"/>
            </a:endParaRPr>
          </a:p>
        </p:txBody>
      </p:sp>
      <p:sp>
        <p:nvSpPr>
          <p:cNvPr id="287" name="Google Shape;287;p15"/>
          <p:cNvSpPr/>
          <p:nvPr/>
        </p:nvSpPr>
        <p:spPr>
          <a:xfrm>
            <a:off x="5996788" y="2719872"/>
            <a:ext cx="3047700" cy="4308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400"/>
              </a:spcAft>
              <a:buNone/>
            </a:pPr>
            <a:r>
              <a:rPr lang="en-US" sz="1200">
                <a:solidFill>
                  <a:schemeClr val="dk1"/>
                </a:solidFill>
                <a:latin typeface="EB Garamond"/>
                <a:ea typeface="EB Garamond"/>
                <a:cs typeface="EB Garamond"/>
                <a:sym typeface="EB Garamond"/>
              </a:rPr>
              <a:t>Không thích hợp khi dữ liệu có vấn đề về chất lượng cần được xử lý sớm.</a:t>
            </a:r>
            <a:endParaRPr i="0" sz="1100" u="none" cap="none" strike="noStrike">
              <a:solidFill>
                <a:srgbClr val="E06666"/>
              </a:solidFill>
              <a:latin typeface="EB Garamond"/>
              <a:ea typeface="EB Garamond"/>
              <a:cs typeface="EB Garamond"/>
              <a:sym typeface="EB Garamond"/>
            </a:endParaRPr>
          </a:p>
        </p:txBody>
      </p:sp>
      <p:cxnSp>
        <p:nvCxnSpPr>
          <p:cNvPr id="288" name="Google Shape;288;p15"/>
          <p:cNvCxnSpPr/>
          <p:nvPr/>
        </p:nvCxnSpPr>
        <p:spPr>
          <a:xfrm flipH="1">
            <a:off x="5777325" y="948423"/>
            <a:ext cx="4200" cy="2607900"/>
          </a:xfrm>
          <a:prstGeom prst="straightConnector1">
            <a:avLst/>
          </a:prstGeom>
          <a:noFill/>
          <a:ln cap="flat" cmpd="sng" w="19050">
            <a:solidFill>
              <a:srgbClr val="002B65"/>
            </a:solidFill>
            <a:prstDash val="solid"/>
            <a:round/>
            <a:headEnd len="sm" w="sm" type="none"/>
            <a:tailEnd len="sm" w="sm" type="none"/>
          </a:ln>
        </p:spPr>
      </p:cxnSp>
      <p:sp>
        <p:nvSpPr>
          <p:cNvPr id="289" name="Google Shape;289;p15"/>
          <p:cNvSpPr/>
          <p:nvPr/>
        </p:nvSpPr>
        <p:spPr>
          <a:xfrm flipH="1" rot="-5400000">
            <a:off x="1988050" y="3978000"/>
            <a:ext cx="905150" cy="317100"/>
          </a:xfrm>
          <a:prstGeom prst="flowChartMerge">
            <a:avLst/>
          </a:prstGeom>
          <a:solidFill>
            <a:srgbClr val="002B65"/>
          </a:solidFill>
          <a:ln cap="flat" cmpd="sng" w="9525">
            <a:solidFill>
              <a:srgbClr val="002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5"/>
          <p:cNvSpPr/>
          <p:nvPr/>
        </p:nvSpPr>
        <p:spPr>
          <a:xfrm>
            <a:off x="944973" y="3978000"/>
            <a:ext cx="1164000" cy="317100"/>
          </a:xfrm>
          <a:prstGeom prst="round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US" sz="1300">
                <a:solidFill>
                  <a:schemeClr val="lt1"/>
                </a:solidFill>
                <a:latin typeface="EB Garamond SemiBold"/>
                <a:ea typeface="EB Garamond SemiBold"/>
                <a:cs typeface="EB Garamond SemiBold"/>
                <a:sym typeface="EB Garamond SemiBold"/>
              </a:rPr>
              <a:t>Xu hướng</a:t>
            </a:r>
            <a:endParaRPr b="1" sz="1300">
              <a:solidFill>
                <a:schemeClr val="lt1"/>
              </a:solidFill>
              <a:latin typeface="Roboto"/>
              <a:ea typeface="Roboto"/>
              <a:cs typeface="Roboto"/>
              <a:sym typeface="Roboto"/>
            </a:endParaRPr>
          </a:p>
        </p:txBody>
      </p:sp>
      <p:sp>
        <p:nvSpPr>
          <p:cNvPr id="291" name="Google Shape;291;p15"/>
          <p:cNvSpPr/>
          <p:nvPr/>
        </p:nvSpPr>
        <p:spPr>
          <a:xfrm>
            <a:off x="2772275" y="3852150"/>
            <a:ext cx="5037600" cy="5688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lnSpc>
                <a:spcPct val="115833"/>
              </a:lnSpc>
              <a:spcBef>
                <a:spcPts val="1400"/>
              </a:spcBef>
              <a:spcAft>
                <a:spcPts val="1400"/>
              </a:spcAft>
              <a:buNone/>
            </a:pPr>
            <a:r>
              <a:rPr lang="en-US" sz="1200">
                <a:solidFill>
                  <a:schemeClr val="dk1"/>
                </a:solidFill>
                <a:latin typeface="Times New Roman"/>
                <a:ea typeface="Times New Roman"/>
                <a:cs typeface="Times New Roman"/>
                <a:sym typeface="Times New Roman"/>
              </a:rPr>
              <a:t>C</a:t>
            </a:r>
            <a:r>
              <a:rPr lang="en-US" sz="1200">
                <a:solidFill>
                  <a:schemeClr val="dk1"/>
                </a:solidFill>
                <a:latin typeface="Times New Roman"/>
                <a:ea typeface="Times New Roman"/>
                <a:cs typeface="Times New Roman"/>
                <a:sym typeface="Times New Roman"/>
              </a:rPr>
              <a:t>ác kho dữ liệu đám mây trở nên phổ biến và giúp ELT đã trở nên phổ biến hơn vì các hệ thống có thể xử lý các phép biến đổi quy mô lớn với độ trễ thấp.</a:t>
            </a:r>
            <a:endParaRPr sz="1200">
              <a:solidFill>
                <a:schemeClr val="dk1"/>
              </a:solidFill>
              <a:latin typeface="EB Garamond"/>
              <a:ea typeface="EB Garamond"/>
              <a:cs typeface="EB Garamond"/>
              <a:sym typeface="EB Garamond"/>
            </a:endParaRPr>
          </a:p>
        </p:txBody>
      </p:sp>
      <p:pic>
        <p:nvPicPr>
          <p:cNvPr id="292" name="Google Shape;292;p15"/>
          <p:cNvPicPr preferRelativeResize="0"/>
          <p:nvPr/>
        </p:nvPicPr>
        <p:blipFill>
          <a:blip r:embed="rId3">
            <a:alphaModFix/>
          </a:blip>
          <a:stretch>
            <a:fillRect/>
          </a:stretch>
        </p:blipFill>
        <p:spPr>
          <a:xfrm>
            <a:off x="3770388" y="392400"/>
            <a:ext cx="475276" cy="475276"/>
          </a:xfrm>
          <a:prstGeom prst="rect">
            <a:avLst/>
          </a:prstGeom>
          <a:noFill/>
          <a:ln>
            <a:noFill/>
          </a:ln>
        </p:spPr>
      </p:pic>
      <p:pic>
        <p:nvPicPr>
          <p:cNvPr id="293" name="Google Shape;293;p15"/>
          <p:cNvPicPr preferRelativeResize="0"/>
          <p:nvPr/>
        </p:nvPicPr>
        <p:blipFill rotWithShape="1">
          <a:blip r:embed="rId4">
            <a:alphaModFix/>
          </a:blip>
          <a:srcRect b="15047" l="15383" r="17144" t="12677"/>
          <a:stretch/>
        </p:blipFill>
        <p:spPr>
          <a:xfrm>
            <a:off x="7286688" y="354126"/>
            <a:ext cx="475275" cy="5091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cxnSp>
        <p:nvCxnSpPr>
          <p:cNvPr id="298" name="Google Shape;298;p14"/>
          <p:cNvCxnSpPr/>
          <p:nvPr/>
        </p:nvCxnSpPr>
        <p:spPr>
          <a:xfrm>
            <a:off x="-21300" y="287524"/>
            <a:ext cx="9155100" cy="0"/>
          </a:xfrm>
          <a:prstGeom prst="straightConnector1">
            <a:avLst/>
          </a:prstGeom>
          <a:noFill/>
          <a:ln cap="flat" cmpd="sng" w="19050">
            <a:solidFill>
              <a:srgbClr val="002B65"/>
            </a:solidFill>
            <a:prstDash val="solid"/>
            <a:round/>
            <a:headEnd len="sm" w="sm" type="none"/>
            <a:tailEnd len="sm" w="sm" type="none"/>
          </a:ln>
        </p:spPr>
      </p:cxnSp>
      <p:sp>
        <p:nvSpPr>
          <p:cNvPr id="299" name="Google Shape;299;p14"/>
          <p:cNvSpPr/>
          <p:nvPr/>
        </p:nvSpPr>
        <p:spPr>
          <a:xfrm>
            <a:off x="2525550" y="1579799"/>
            <a:ext cx="3047700" cy="4722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1400"/>
              </a:spcBef>
              <a:spcAft>
                <a:spcPts val="0"/>
              </a:spcAft>
              <a:buNone/>
            </a:pPr>
            <a:r>
              <a:rPr lang="en-US" sz="1200">
                <a:solidFill>
                  <a:schemeClr val="dk1"/>
                </a:solidFill>
                <a:latin typeface="Times New Roman"/>
                <a:ea typeface="Times New Roman"/>
                <a:cs typeface="Times New Roman"/>
                <a:sym typeface="Times New Roman"/>
              </a:rPr>
              <a:t>Cơ chế giao tiếp để truyền tải các message giữa các thành phần khác nhau theo thứ tự.</a:t>
            </a:r>
            <a:endParaRPr i="0" sz="1100" u="none" cap="none" strike="noStrike">
              <a:solidFill>
                <a:schemeClr val="dk1"/>
              </a:solidFill>
              <a:latin typeface="EB Garamond Medium"/>
              <a:ea typeface="EB Garamond Medium"/>
              <a:cs typeface="EB Garamond Medium"/>
              <a:sym typeface="EB Garamond Medium"/>
            </a:endParaRPr>
          </a:p>
        </p:txBody>
      </p:sp>
      <p:sp>
        <p:nvSpPr>
          <p:cNvPr id="300" name="Google Shape;300;p14"/>
          <p:cNvSpPr/>
          <p:nvPr/>
        </p:nvSpPr>
        <p:spPr>
          <a:xfrm>
            <a:off x="6022275" y="1571572"/>
            <a:ext cx="3047700" cy="4722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400"/>
              </a:spcAft>
              <a:buNone/>
            </a:pPr>
            <a:r>
              <a:rPr lang="en-US" sz="1200">
                <a:solidFill>
                  <a:schemeClr val="dk1"/>
                </a:solidFill>
                <a:latin typeface="Times New Roman"/>
                <a:ea typeface="Times New Roman"/>
                <a:cs typeface="Times New Roman"/>
                <a:sym typeface="Times New Roman"/>
              </a:rPr>
              <a:t>Các nền tảng cho phép hệ thống xuất bản, lưu trữ và tiêu thụ streaming theo thời gian thực.</a:t>
            </a:r>
            <a:endParaRPr i="0" sz="1100" u="none" cap="none" strike="noStrike">
              <a:solidFill>
                <a:schemeClr val="dk1"/>
              </a:solidFill>
              <a:latin typeface="EB Garamond Medium"/>
              <a:ea typeface="EB Garamond Medium"/>
              <a:cs typeface="EB Garamond Medium"/>
              <a:sym typeface="EB Garamond Medium"/>
            </a:endParaRPr>
          </a:p>
        </p:txBody>
      </p:sp>
      <p:cxnSp>
        <p:nvCxnSpPr>
          <p:cNvPr id="301" name="Google Shape;301;p14"/>
          <p:cNvCxnSpPr/>
          <p:nvPr/>
        </p:nvCxnSpPr>
        <p:spPr>
          <a:xfrm>
            <a:off x="2324500" y="976450"/>
            <a:ext cx="0" cy="2997600"/>
          </a:xfrm>
          <a:prstGeom prst="straightConnector1">
            <a:avLst/>
          </a:prstGeom>
          <a:noFill/>
          <a:ln cap="flat" cmpd="sng" w="19050">
            <a:solidFill>
              <a:srgbClr val="002B65"/>
            </a:solidFill>
            <a:prstDash val="solid"/>
            <a:round/>
            <a:headEnd len="sm" w="sm" type="none"/>
            <a:tailEnd len="sm" w="sm" type="none"/>
          </a:ln>
        </p:spPr>
      </p:cxnSp>
      <p:cxnSp>
        <p:nvCxnSpPr>
          <p:cNvPr id="302" name="Google Shape;302;p14"/>
          <p:cNvCxnSpPr/>
          <p:nvPr/>
        </p:nvCxnSpPr>
        <p:spPr>
          <a:xfrm>
            <a:off x="5809825" y="976450"/>
            <a:ext cx="0" cy="2997600"/>
          </a:xfrm>
          <a:prstGeom prst="straightConnector1">
            <a:avLst/>
          </a:prstGeom>
          <a:noFill/>
          <a:ln cap="flat" cmpd="sng" w="19050">
            <a:solidFill>
              <a:srgbClr val="002B65"/>
            </a:solidFill>
            <a:prstDash val="solid"/>
            <a:round/>
            <a:headEnd len="sm" w="sm" type="none"/>
            <a:tailEnd len="sm" w="sm" type="none"/>
          </a:ln>
        </p:spPr>
      </p:cxnSp>
      <p:sp>
        <p:nvSpPr>
          <p:cNvPr id="303" name="Google Shape;303;p14"/>
          <p:cNvSpPr/>
          <p:nvPr/>
        </p:nvSpPr>
        <p:spPr>
          <a:xfrm>
            <a:off x="139663" y="1704678"/>
            <a:ext cx="1919700" cy="347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latin typeface="EB Garamond"/>
                <a:ea typeface="EB Garamond"/>
                <a:cs typeface="EB Garamond"/>
                <a:sym typeface="EB Garamond"/>
              </a:rPr>
              <a:t>Khái niệm</a:t>
            </a:r>
            <a:endParaRPr b="1" i="0" sz="1400" u="none" cap="none" strike="noStrike">
              <a:solidFill>
                <a:srgbClr val="000000"/>
              </a:solidFill>
              <a:latin typeface="EB Garamond"/>
              <a:ea typeface="EB Garamond"/>
              <a:cs typeface="EB Garamond"/>
              <a:sym typeface="EB Garamond"/>
            </a:endParaRPr>
          </a:p>
        </p:txBody>
      </p:sp>
      <p:sp>
        <p:nvSpPr>
          <p:cNvPr id="304" name="Google Shape;304;p14"/>
          <p:cNvSpPr/>
          <p:nvPr/>
        </p:nvSpPr>
        <p:spPr>
          <a:xfrm>
            <a:off x="139663" y="2286875"/>
            <a:ext cx="1919700" cy="347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latin typeface="EB Garamond"/>
                <a:ea typeface="EB Garamond"/>
                <a:cs typeface="EB Garamond"/>
                <a:sym typeface="EB Garamond"/>
              </a:rPr>
              <a:t>Ưu điểm</a:t>
            </a:r>
            <a:endParaRPr b="1" i="0" sz="1300" u="none" cap="none" strike="noStrike">
              <a:solidFill>
                <a:srgbClr val="FFFFFF"/>
              </a:solidFill>
              <a:latin typeface="EB Garamond"/>
              <a:ea typeface="EB Garamond"/>
              <a:cs typeface="EB Garamond"/>
              <a:sym typeface="EB Garamond"/>
            </a:endParaRPr>
          </a:p>
        </p:txBody>
      </p:sp>
      <p:sp>
        <p:nvSpPr>
          <p:cNvPr id="305" name="Google Shape;305;p14"/>
          <p:cNvSpPr/>
          <p:nvPr/>
        </p:nvSpPr>
        <p:spPr>
          <a:xfrm>
            <a:off x="139663" y="2869072"/>
            <a:ext cx="1919700" cy="347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latin typeface="EB Garamond"/>
                <a:ea typeface="EB Garamond"/>
                <a:cs typeface="EB Garamond"/>
                <a:sym typeface="EB Garamond"/>
              </a:rPr>
              <a:t>Nhược điểm</a:t>
            </a:r>
            <a:endParaRPr b="1" i="0" sz="1400" u="none" cap="none" strike="noStrike">
              <a:solidFill>
                <a:srgbClr val="000000"/>
              </a:solidFill>
              <a:latin typeface="EB Garamond"/>
              <a:ea typeface="EB Garamond"/>
              <a:cs typeface="EB Garamond"/>
              <a:sym typeface="EB Garamond"/>
            </a:endParaRPr>
          </a:p>
        </p:txBody>
      </p:sp>
      <p:sp>
        <p:nvSpPr>
          <p:cNvPr id="306" name="Google Shape;306;p14"/>
          <p:cNvSpPr/>
          <p:nvPr/>
        </p:nvSpPr>
        <p:spPr>
          <a:xfrm>
            <a:off x="139663" y="3451269"/>
            <a:ext cx="1919700" cy="347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latin typeface="EB Garamond"/>
                <a:ea typeface="EB Garamond"/>
                <a:cs typeface="EB Garamond"/>
                <a:sym typeface="EB Garamond"/>
              </a:rPr>
              <a:t>Công cụ</a:t>
            </a:r>
            <a:endParaRPr b="1" i="0" sz="1300" u="none" cap="none" strike="noStrike">
              <a:solidFill>
                <a:srgbClr val="FFFFFF"/>
              </a:solidFill>
              <a:latin typeface="EB Garamond"/>
              <a:ea typeface="EB Garamond"/>
              <a:cs typeface="EB Garamond"/>
              <a:sym typeface="EB Garamond"/>
            </a:endParaRPr>
          </a:p>
        </p:txBody>
      </p:sp>
      <p:sp>
        <p:nvSpPr>
          <p:cNvPr id="307" name="Google Shape;307;p14"/>
          <p:cNvSpPr/>
          <p:nvPr/>
        </p:nvSpPr>
        <p:spPr>
          <a:xfrm>
            <a:off x="2525550" y="2189650"/>
            <a:ext cx="3047700" cy="4722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1400"/>
              </a:spcBef>
              <a:spcAft>
                <a:spcPts val="0"/>
              </a:spcAft>
              <a:buNone/>
            </a:pPr>
            <a:r>
              <a:rPr lang="en-US" sz="1200">
                <a:solidFill>
                  <a:schemeClr val="dk1"/>
                </a:solidFill>
                <a:latin typeface="Times New Roman"/>
                <a:ea typeface="Times New Roman"/>
                <a:cs typeface="Times New Roman"/>
                <a:sym typeface="Times New Roman"/>
              </a:rPr>
              <a:t>Message được truyền tải đáng tin cậy, tách biệt; dễ dàng mở rộng.</a:t>
            </a:r>
            <a:endParaRPr sz="1100">
              <a:solidFill>
                <a:schemeClr val="dk1"/>
              </a:solidFill>
              <a:latin typeface="EB Garamond Medium"/>
              <a:ea typeface="EB Garamond Medium"/>
              <a:cs typeface="EB Garamond Medium"/>
              <a:sym typeface="EB Garamond Medium"/>
            </a:endParaRPr>
          </a:p>
        </p:txBody>
      </p:sp>
      <p:sp>
        <p:nvSpPr>
          <p:cNvPr id="308" name="Google Shape;308;p14"/>
          <p:cNvSpPr/>
          <p:nvPr/>
        </p:nvSpPr>
        <p:spPr>
          <a:xfrm>
            <a:off x="6022275" y="2189650"/>
            <a:ext cx="3047700" cy="4722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400"/>
              </a:spcAft>
              <a:buNone/>
            </a:pPr>
            <a:r>
              <a:rPr lang="en-US" sz="1200">
                <a:solidFill>
                  <a:schemeClr val="dk1"/>
                </a:solidFill>
                <a:latin typeface="Times New Roman"/>
                <a:ea typeface="Times New Roman"/>
                <a:cs typeface="Times New Roman"/>
                <a:sym typeface="Times New Roman"/>
              </a:rPr>
              <a:t>Xử lý sự kiện theo thời gian thực.</a:t>
            </a:r>
            <a:endParaRPr i="0" sz="1100" u="none" cap="none" strike="noStrike">
              <a:solidFill>
                <a:srgbClr val="DD7E6B"/>
              </a:solidFill>
              <a:latin typeface="EB Garamond Medium"/>
              <a:ea typeface="EB Garamond Medium"/>
              <a:cs typeface="EB Garamond Medium"/>
              <a:sym typeface="EB Garamond Medium"/>
            </a:endParaRPr>
          </a:p>
        </p:txBody>
      </p:sp>
      <p:sp>
        <p:nvSpPr>
          <p:cNvPr id="309" name="Google Shape;309;p14"/>
          <p:cNvSpPr/>
          <p:nvPr/>
        </p:nvSpPr>
        <p:spPr>
          <a:xfrm>
            <a:off x="2525550" y="2799500"/>
            <a:ext cx="3047700" cy="4722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1400"/>
              </a:spcBef>
              <a:spcAft>
                <a:spcPts val="0"/>
              </a:spcAft>
              <a:buNone/>
            </a:pPr>
            <a:r>
              <a:rPr lang="en-US" sz="1200">
                <a:solidFill>
                  <a:schemeClr val="dk1"/>
                </a:solidFill>
                <a:latin typeface="Times New Roman"/>
                <a:ea typeface="Times New Roman"/>
                <a:cs typeface="Times New Roman"/>
                <a:sym typeface="Times New Roman"/>
              </a:rPr>
              <a:t>Gây độ trễ nếu hệ thống bị quá tải.</a:t>
            </a:r>
            <a:endParaRPr i="0" sz="1100" u="none" cap="none" strike="noStrike">
              <a:solidFill>
                <a:srgbClr val="A64D79"/>
              </a:solidFill>
              <a:latin typeface="EB Garamond Medium"/>
              <a:ea typeface="EB Garamond Medium"/>
              <a:cs typeface="EB Garamond Medium"/>
              <a:sym typeface="EB Garamond Medium"/>
            </a:endParaRPr>
          </a:p>
        </p:txBody>
      </p:sp>
      <p:sp>
        <p:nvSpPr>
          <p:cNvPr id="310" name="Google Shape;310;p14"/>
          <p:cNvSpPr/>
          <p:nvPr/>
        </p:nvSpPr>
        <p:spPr>
          <a:xfrm>
            <a:off x="6022275" y="2799500"/>
            <a:ext cx="3047700" cy="4722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400"/>
              </a:spcAft>
              <a:buNone/>
            </a:pPr>
            <a:r>
              <a:rPr lang="en-US" sz="1200">
                <a:solidFill>
                  <a:schemeClr val="dk1"/>
                </a:solidFill>
                <a:latin typeface="Times New Roman"/>
                <a:ea typeface="Times New Roman"/>
                <a:cs typeface="Times New Roman"/>
                <a:sym typeface="Times New Roman"/>
              </a:rPr>
              <a:t>Yêu cầu cơ sở hạ tầng phức tạp để quản lý xử và lưu trữ sự kiện quy mô lớn.</a:t>
            </a:r>
            <a:endParaRPr sz="1100">
              <a:solidFill>
                <a:schemeClr val="dk1"/>
              </a:solidFill>
              <a:latin typeface="EB Garamond Medium"/>
              <a:ea typeface="EB Garamond Medium"/>
              <a:cs typeface="EB Garamond Medium"/>
              <a:sym typeface="EB Garamond Medium"/>
            </a:endParaRPr>
          </a:p>
        </p:txBody>
      </p:sp>
      <p:sp>
        <p:nvSpPr>
          <p:cNvPr id="311" name="Google Shape;311;p14"/>
          <p:cNvSpPr/>
          <p:nvPr/>
        </p:nvSpPr>
        <p:spPr>
          <a:xfrm>
            <a:off x="2525550" y="3451269"/>
            <a:ext cx="3047700" cy="3474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1400"/>
              </a:spcBef>
              <a:spcAft>
                <a:spcPts val="0"/>
              </a:spcAft>
              <a:buNone/>
            </a:pPr>
            <a:r>
              <a:rPr lang="en-US" sz="1200">
                <a:solidFill>
                  <a:schemeClr val="dk1"/>
                </a:solidFill>
                <a:latin typeface="Times New Roman"/>
                <a:ea typeface="Times New Roman"/>
                <a:cs typeface="Times New Roman"/>
                <a:sym typeface="Times New Roman"/>
              </a:rPr>
              <a:t>RabbitMQ, Apache ActiveMQ, Amazon SQS.</a:t>
            </a:r>
            <a:endParaRPr sz="1100">
              <a:solidFill>
                <a:schemeClr val="dk1"/>
              </a:solidFill>
              <a:latin typeface="EB Garamond Medium"/>
              <a:ea typeface="EB Garamond Medium"/>
              <a:cs typeface="EB Garamond Medium"/>
              <a:sym typeface="EB Garamond Medium"/>
            </a:endParaRPr>
          </a:p>
        </p:txBody>
      </p:sp>
      <p:sp>
        <p:nvSpPr>
          <p:cNvPr id="312" name="Google Shape;312;p14"/>
          <p:cNvSpPr/>
          <p:nvPr/>
        </p:nvSpPr>
        <p:spPr>
          <a:xfrm>
            <a:off x="6022263" y="3442974"/>
            <a:ext cx="3047700" cy="3474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400"/>
              </a:spcAft>
              <a:buNone/>
            </a:pPr>
            <a:r>
              <a:rPr lang="en-US" sz="1200">
                <a:solidFill>
                  <a:schemeClr val="dk1"/>
                </a:solidFill>
                <a:latin typeface="Times New Roman"/>
                <a:ea typeface="Times New Roman"/>
                <a:cs typeface="Times New Roman"/>
                <a:sym typeface="Times New Roman"/>
              </a:rPr>
              <a:t>Apache Kafka, Apache Pulsar, AWS Kinesis.</a:t>
            </a:r>
            <a:endParaRPr i="0" sz="1400" u="none" cap="none" strike="noStrike">
              <a:solidFill>
                <a:srgbClr val="000000"/>
              </a:solidFill>
              <a:latin typeface="EB Garamond Medium"/>
              <a:ea typeface="EB Garamond Medium"/>
              <a:cs typeface="EB Garamond Medium"/>
              <a:sym typeface="EB Garamond Medium"/>
            </a:endParaRPr>
          </a:p>
        </p:txBody>
      </p:sp>
      <p:sp>
        <p:nvSpPr>
          <p:cNvPr id="313" name="Google Shape;313;p14"/>
          <p:cNvSpPr/>
          <p:nvPr/>
        </p:nvSpPr>
        <p:spPr>
          <a:xfrm>
            <a:off x="2525550" y="1152051"/>
            <a:ext cx="3047700" cy="347400"/>
          </a:xfrm>
          <a:prstGeom prst="roundRect">
            <a:avLst>
              <a:gd fmla="val 16667" name="adj"/>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US">
                <a:solidFill>
                  <a:schemeClr val="lt1"/>
                </a:solidFill>
                <a:latin typeface="EB Garamond"/>
                <a:ea typeface="EB Garamond"/>
                <a:cs typeface="EB Garamond"/>
                <a:sym typeface="EB Garamond"/>
              </a:rPr>
              <a:t>Queue message</a:t>
            </a:r>
            <a:endParaRPr b="1" i="0" sz="1400" u="none" cap="none" strike="noStrike">
              <a:solidFill>
                <a:srgbClr val="000000"/>
              </a:solidFill>
              <a:latin typeface="EB Garamond"/>
              <a:ea typeface="EB Garamond"/>
              <a:cs typeface="EB Garamond"/>
              <a:sym typeface="EB Garamond"/>
            </a:endParaRPr>
          </a:p>
        </p:txBody>
      </p:sp>
      <p:sp>
        <p:nvSpPr>
          <p:cNvPr id="314" name="Google Shape;314;p14"/>
          <p:cNvSpPr/>
          <p:nvPr/>
        </p:nvSpPr>
        <p:spPr>
          <a:xfrm>
            <a:off x="6022263" y="1147238"/>
            <a:ext cx="3013800" cy="3474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US">
                <a:solidFill>
                  <a:schemeClr val="lt1"/>
                </a:solidFill>
                <a:latin typeface="EB Garamond"/>
                <a:ea typeface="EB Garamond"/>
                <a:cs typeface="EB Garamond"/>
                <a:sym typeface="EB Garamond"/>
              </a:rPr>
              <a:t>Event Streaming Platform platform</a:t>
            </a:r>
            <a:endParaRPr b="1">
              <a:solidFill>
                <a:schemeClr val="lt1"/>
              </a:solidFill>
              <a:latin typeface="EB Garamond"/>
              <a:ea typeface="EB Garamond"/>
              <a:cs typeface="EB Garamond"/>
              <a:sym typeface="EB Garamond"/>
            </a:endParaRPr>
          </a:p>
        </p:txBody>
      </p:sp>
      <p:cxnSp>
        <p:nvCxnSpPr>
          <p:cNvPr id="315" name="Google Shape;315;p14"/>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16" name="Google Shape;316;p14"/>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17" name="Google Shape;317;p14"/>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11</a:t>
            </a:r>
            <a:endParaRPr b="0" i="0" sz="1400" u="none" cap="none" strike="noStrike">
              <a:solidFill>
                <a:srgbClr val="000000"/>
              </a:solidFill>
              <a:latin typeface="Arial"/>
              <a:ea typeface="Arial"/>
              <a:cs typeface="Arial"/>
              <a:sym typeface="Arial"/>
            </a:endParaRPr>
          </a:p>
        </p:txBody>
      </p:sp>
      <p:sp>
        <p:nvSpPr>
          <p:cNvPr id="318" name="Google Shape;318;p14"/>
          <p:cNvSpPr txBox="1"/>
          <p:nvPr/>
        </p:nvSpPr>
        <p:spPr>
          <a:xfrm>
            <a:off x="73975" y="0"/>
            <a:ext cx="7435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800"/>
              </a:spcAft>
              <a:buClr>
                <a:schemeClr val="dk1"/>
              </a:buClr>
              <a:buSzPts val="1100"/>
              <a:buFont typeface="Arial"/>
              <a:buNone/>
            </a:pPr>
            <a:r>
              <a:rPr b="1" lang="en-US" sz="1350">
                <a:solidFill>
                  <a:schemeClr val="dk1"/>
                </a:solidFill>
                <a:latin typeface="Times New Roman"/>
                <a:ea typeface="Times New Roman"/>
                <a:cs typeface="Times New Roman"/>
                <a:sym typeface="Times New Roman"/>
              </a:rPr>
              <a:t>Hệ Thống Streaming (Message Queue, Event Streaming Platform Platform)</a:t>
            </a:r>
            <a:endParaRPr b="0" i="0" sz="1400" u="none" cap="none" strike="noStrike">
              <a:solidFill>
                <a:srgbClr val="000000"/>
              </a:solidFill>
              <a:latin typeface="Arial"/>
              <a:ea typeface="Arial"/>
              <a:cs typeface="Arial"/>
              <a:sym typeface="Arial"/>
            </a:endParaRPr>
          </a:p>
        </p:txBody>
      </p:sp>
      <p:sp>
        <p:nvSpPr>
          <p:cNvPr id="319" name="Google Shape;319;p14"/>
          <p:cNvSpPr/>
          <p:nvPr/>
        </p:nvSpPr>
        <p:spPr>
          <a:xfrm>
            <a:off x="180975" y="392400"/>
            <a:ext cx="14577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EB Garamond"/>
                <a:ea typeface="EB Garamond"/>
                <a:cs typeface="EB Garamond"/>
                <a:sym typeface="EB Garamond"/>
              </a:rPr>
              <a:t>Định nghĩa</a:t>
            </a:r>
            <a:endParaRPr b="1" i="0" sz="1300" u="none" cap="none" strike="noStrike">
              <a:solidFill>
                <a:schemeClr val="lt1"/>
              </a:solidFill>
              <a:latin typeface="EB Garamond"/>
              <a:ea typeface="EB Garamond"/>
              <a:cs typeface="EB Garamond"/>
              <a:sym typeface="EB Garamond"/>
            </a:endParaRPr>
          </a:p>
        </p:txBody>
      </p:sp>
      <p:sp>
        <p:nvSpPr>
          <p:cNvPr id="320" name="Google Shape;320;p14"/>
          <p:cNvSpPr txBox="1"/>
          <p:nvPr/>
        </p:nvSpPr>
        <p:spPr>
          <a:xfrm>
            <a:off x="1823300" y="483725"/>
            <a:ext cx="5223300" cy="36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833"/>
              </a:lnSpc>
              <a:spcBef>
                <a:spcPts val="1400"/>
              </a:spcBef>
              <a:spcAft>
                <a:spcPts val="140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Hệ thống streaming được thiết kế để xử lý dữ liệu liên tục trong thời gian thực</a:t>
            </a:r>
            <a:endParaRPr i="0" sz="1100" u="none" cap="none" strike="noStrike">
              <a:solidFill>
                <a:srgbClr val="DD7E6B"/>
              </a:solidFill>
              <a:latin typeface="EB Garamond"/>
              <a:ea typeface="EB Garamond"/>
              <a:cs typeface="EB Garamond"/>
              <a:sym typeface="EB Garamond"/>
            </a:endParaRPr>
          </a:p>
        </p:txBody>
      </p:sp>
      <p:sp>
        <p:nvSpPr>
          <p:cNvPr id="321" name="Google Shape;321;p14"/>
          <p:cNvSpPr/>
          <p:nvPr/>
        </p:nvSpPr>
        <p:spPr>
          <a:xfrm flipH="1" rot="-5400000">
            <a:off x="1381566" y="4206816"/>
            <a:ext cx="735900" cy="299819"/>
          </a:xfrm>
          <a:prstGeom prst="flowChartMerge">
            <a:avLst/>
          </a:prstGeom>
          <a:solidFill>
            <a:srgbClr val="002B65"/>
          </a:solidFill>
          <a:ln cap="flat" cmpd="sng" w="9525">
            <a:solidFill>
              <a:srgbClr val="002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4"/>
          <p:cNvSpPr/>
          <p:nvPr/>
        </p:nvSpPr>
        <p:spPr>
          <a:xfrm>
            <a:off x="335375" y="4227822"/>
            <a:ext cx="1100700" cy="257700"/>
          </a:xfrm>
          <a:prstGeom prst="round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US" sz="1300">
                <a:solidFill>
                  <a:schemeClr val="lt1"/>
                </a:solidFill>
                <a:latin typeface="EB Garamond SemiBold"/>
                <a:ea typeface="EB Garamond SemiBold"/>
                <a:cs typeface="EB Garamond SemiBold"/>
                <a:sym typeface="EB Garamond SemiBold"/>
              </a:rPr>
              <a:t>Xu hướng</a:t>
            </a:r>
            <a:endParaRPr b="1" sz="1300">
              <a:solidFill>
                <a:schemeClr val="lt1"/>
              </a:solidFill>
              <a:latin typeface="Roboto"/>
              <a:ea typeface="Roboto"/>
              <a:cs typeface="Roboto"/>
              <a:sym typeface="Roboto"/>
            </a:endParaRPr>
          </a:p>
        </p:txBody>
      </p:sp>
      <p:sp>
        <p:nvSpPr>
          <p:cNvPr id="323" name="Google Shape;323;p14"/>
          <p:cNvSpPr/>
          <p:nvPr/>
        </p:nvSpPr>
        <p:spPr>
          <a:xfrm>
            <a:off x="2063103" y="4125500"/>
            <a:ext cx="6662700" cy="4623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lnSpc>
                <a:spcPct val="115833"/>
              </a:lnSpc>
              <a:spcBef>
                <a:spcPts val="1400"/>
              </a:spcBef>
              <a:spcAft>
                <a:spcPts val="80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Các kiến trúc dựa trên sự kiện và xử lý dữ liệu theo thời gian thực đang trở nên phổ biến, đặc biệt trong các ngành như thương mại điện tử, tài chính và Internet of Things (IoT).</a:t>
            </a:r>
            <a:endParaRPr sz="1200">
              <a:solidFill>
                <a:schemeClr val="dk1"/>
              </a:solidFill>
              <a:latin typeface="EB Garamond"/>
              <a:ea typeface="EB Garamond"/>
              <a:cs typeface="EB Garamond"/>
              <a:sym typeface="EB Garamo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g34d2176635f_0_5"/>
          <p:cNvSpPr txBox="1"/>
          <p:nvPr/>
        </p:nvSpPr>
        <p:spPr>
          <a:xfrm>
            <a:off x="323425" y="2110050"/>
            <a:ext cx="57672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Roboto"/>
                <a:ea typeface="Roboto"/>
                <a:cs typeface="Roboto"/>
                <a:sym typeface="Roboto"/>
              </a:rPr>
              <a:t>NGHIÊN CỨU</a:t>
            </a:r>
            <a:endParaRPr b="1" sz="2400">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NOSQL và STORAGE ABSTRACTION</a:t>
            </a:r>
            <a:endParaRPr b="1" sz="2400">
              <a:solidFill>
                <a:schemeClr val="lt1"/>
              </a:solidFill>
              <a:latin typeface="Roboto"/>
              <a:ea typeface="Roboto"/>
              <a:cs typeface="Roboto"/>
              <a:sym typeface="Roboto"/>
            </a:endParaRPr>
          </a:p>
        </p:txBody>
      </p:sp>
      <p:sp>
        <p:nvSpPr>
          <p:cNvPr id="329" name="Google Shape;329;g34d2176635f_0_5"/>
          <p:cNvSpPr txBox="1"/>
          <p:nvPr/>
        </p:nvSpPr>
        <p:spPr>
          <a:xfrm>
            <a:off x="323425" y="3286633"/>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a:ea typeface="Roboto"/>
                <a:cs typeface="Roboto"/>
                <a:sym typeface="Roboto"/>
              </a:rPr>
              <a:t>Nhóm: 04</a:t>
            </a:r>
            <a:endParaRPr b="1" i="0" sz="1100" u="none" cap="none" strike="noStrike">
              <a:solidFill>
                <a:schemeClr val="lt1"/>
              </a:solidFill>
              <a:latin typeface="Roboto"/>
              <a:ea typeface="Roboto"/>
              <a:cs typeface="Roboto"/>
              <a:sym typeface="Roboto"/>
            </a:endParaRPr>
          </a:p>
        </p:txBody>
      </p:sp>
      <p:sp>
        <p:nvSpPr>
          <p:cNvPr id="330" name="Google Shape;330;g34d2176635f_0_5"/>
          <p:cNvSpPr txBox="1"/>
          <p:nvPr/>
        </p:nvSpPr>
        <p:spPr>
          <a:xfrm>
            <a:off x="323425" y="3594410"/>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a:ea typeface="Roboto"/>
                <a:cs typeface="Roboto"/>
                <a:sym typeface="Roboto"/>
              </a:rPr>
              <a:t>GVHD: </a:t>
            </a:r>
            <a:r>
              <a:rPr b="1" i="0" lang="en-US" sz="1400" u="none" cap="none" strike="noStrike">
                <a:solidFill>
                  <a:schemeClr val="lt1"/>
                </a:solidFill>
                <a:latin typeface="Arial"/>
                <a:ea typeface="Arial"/>
                <a:cs typeface="Arial"/>
                <a:sym typeface="Arial"/>
              </a:rPr>
              <a:t>TS. Nguyễn Trần Minh Thư</a:t>
            </a:r>
            <a:endParaRPr b="1" i="0" sz="1100" u="none" cap="none" strike="noStrike">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graphicFrame>
        <p:nvGraphicFramePr>
          <p:cNvPr id="335" name="Google Shape;335;g34d2176635f_0_25"/>
          <p:cNvGraphicFramePr/>
          <p:nvPr/>
        </p:nvGraphicFramePr>
        <p:xfrm>
          <a:off x="528250" y="1150675"/>
          <a:ext cx="3000000" cy="3000000"/>
        </p:xfrm>
        <a:graphic>
          <a:graphicData uri="http://schemas.openxmlformats.org/drawingml/2006/table">
            <a:tbl>
              <a:tblPr>
                <a:noFill/>
                <a:tableStyleId>{DE1BEE2D-2A47-4805-BEB8-5EDD490031D9}</a:tableStyleId>
              </a:tblPr>
              <a:tblGrid>
                <a:gridCol w="4098725"/>
                <a:gridCol w="4098725"/>
              </a:tblGrid>
              <a:tr h="66840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FFFFFF"/>
                          </a:solidFill>
                        </a:rPr>
                        <a:t>MSSV</a:t>
                      </a:r>
                      <a:endParaRPr b="1" sz="16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2B6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FFFFFF"/>
                          </a:solidFill>
                        </a:rPr>
                        <a:t>Họ và tên</a:t>
                      </a:r>
                      <a:endParaRPr b="1" sz="16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2B65"/>
                    </a:solidFill>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21120213</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400" u="none" cap="none" strike="noStrike">
                          <a:solidFill>
                            <a:srgbClr val="000000"/>
                          </a:solidFill>
                          <a:latin typeface="Noto Sans JP"/>
                          <a:ea typeface="Noto Sans JP"/>
                          <a:cs typeface="Noto Sans JP"/>
                          <a:sym typeface="Noto Sans JP"/>
                        </a:rPr>
                        <a:t>Lê Đức Cường</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21120322</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Nguyễn Dương Trường Sinh</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22120100</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Phạm Trần Trung Hậu</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22120448</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Bùi Đoàn Thúy Vy </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36" name="Google Shape;336;g34d2176635f_0_25"/>
          <p:cNvSpPr txBox="1"/>
          <p:nvPr/>
        </p:nvSpPr>
        <p:spPr>
          <a:xfrm>
            <a:off x="2694225" y="575075"/>
            <a:ext cx="38655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2B65"/>
                </a:solidFill>
                <a:latin typeface="Roboto"/>
                <a:ea typeface="Roboto"/>
                <a:cs typeface="Roboto"/>
                <a:sym typeface="Roboto"/>
              </a:rPr>
              <a:t>DANH SÁCH THÀNH VIÊN</a:t>
            </a:r>
            <a:endParaRPr b="0" i="0" sz="2400" u="none" cap="none" strike="noStrike">
              <a:solidFill>
                <a:srgbClr val="000000"/>
              </a:solidFill>
              <a:latin typeface="Roboto"/>
              <a:ea typeface="Roboto"/>
              <a:cs typeface="Roboto"/>
              <a:sym typeface="Roboto"/>
            </a:endParaRPr>
          </a:p>
        </p:txBody>
      </p:sp>
      <p:cxnSp>
        <p:nvCxnSpPr>
          <p:cNvPr id="337" name="Google Shape;337;g34d2176635f_0_2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38" name="Google Shape;338;g34d2176635f_0_2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39" name="Google Shape;339;g34d2176635f_0_25"/>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4d2176635f_0_33"/>
          <p:cNvSpPr txBox="1"/>
          <p:nvPr/>
        </p:nvSpPr>
        <p:spPr>
          <a:xfrm>
            <a:off x="2639250" y="264374"/>
            <a:ext cx="3865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2B65"/>
                </a:solidFill>
                <a:latin typeface="Roboto"/>
                <a:ea typeface="Roboto"/>
                <a:cs typeface="Roboto"/>
                <a:sym typeface="Roboto"/>
              </a:rPr>
              <a:t>CONTENT</a:t>
            </a:r>
            <a:endParaRPr b="0" i="0" sz="2000" u="none" cap="none" strike="noStrike">
              <a:solidFill>
                <a:srgbClr val="000000"/>
              </a:solidFill>
              <a:latin typeface="Roboto"/>
              <a:ea typeface="Roboto"/>
              <a:cs typeface="Roboto"/>
              <a:sym typeface="Roboto"/>
            </a:endParaRPr>
          </a:p>
        </p:txBody>
      </p:sp>
      <p:cxnSp>
        <p:nvCxnSpPr>
          <p:cNvPr id="345" name="Google Shape;345;g34d2176635f_0_33"/>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46" name="Google Shape;346;g34d2176635f_0_33"/>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47" name="Google Shape;347;g34d2176635f_0_33"/>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a:latin typeface="Roboto"/>
                <a:ea typeface="Roboto"/>
                <a:cs typeface="Roboto"/>
                <a:sym typeface="Roboto"/>
              </a:rPr>
              <a:t>3</a:t>
            </a:r>
            <a:endParaRPr/>
          </a:p>
        </p:txBody>
      </p:sp>
      <p:sp>
        <p:nvSpPr>
          <p:cNvPr id="348" name="Google Shape;348;g34d2176635f_0_33"/>
          <p:cNvSpPr/>
          <p:nvPr/>
        </p:nvSpPr>
        <p:spPr>
          <a:xfrm>
            <a:off x="1123446" y="737334"/>
            <a:ext cx="2331000" cy="2074200"/>
          </a:xfrm>
          <a:prstGeom prst="diamond">
            <a:avLst/>
          </a:prstGeom>
          <a:noFill/>
          <a:ln cap="flat" cmpd="sng" w="28575">
            <a:solidFill>
              <a:srgbClr val="DD7E6B"/>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Roboto"/>
              <a:ea typeface="Roboto"/>
              <a:cs typeface="Roboto"/>
              <a:sym typeface="Roboto"/>
            </a:endParaRPr>
          </a:p>
        </p:txBody>
      </p:sp>
      <p:sp>
        <p:nvSpPr>
          <p:cNvPr id="349" name="Google Shape;349;g34d2176635f_0_33"/>
          <p:cNvSpPr txBox="1"/>
          <p:nvPr/>
        </p:nvSpPr>
        <p:spPr>
          <a:xfrm>
            <a:off x="1289282" y="1543577"/>
            <a:ext cx="1999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002B65"/>
                </a:solidFill>
                <a:latin typeface="Roboto"/>
                <a:ea typeface="Roboto"/>
                <a:cs typeface="Roboto"/>
                <a:sym typeface="Roboto"/>
              </a:rPr>
              <a:t>NoSQL</a:t>
            </a:r>
            <a:endParaRPr b="0" i="0" sz="2400" u="none" cap="none" strike="noStrike">
              <a:solidFill>
                <a:srgbClr val="000000"/>
              </a:solidFill>
              <a:latin typeface="Roboto"/>
              <a:ea typeface="Roboto"/>
              <a:cs typeface="Roboto"/>
              <a:sym typeface="Roboto"/>
            </a:endParaRPr>
          </a:p>
        </p:txBody>
      </p:sp>
      <p:sp>
        <p:nvSpPr>
          <p:cNvPr id="350" name="Google Shape;350;g34d2176635f_0_33"/>
          <p:cNvSpPr/>
          <p:nvPr/>
        </p:nvSpPr>
        <p:spPr>
          <a:xfrm>
            <a:off x="3454409" y="2473517"/>
            <a:ext cx="2216100" cy="2039700"/>
          </a:xfrm>
          <a:prstGeom prst="diamond">
            <a:avLst/>
          </a:prstGeom>
          <a:noFill/>
          <a:ln cap="flat" cmpd="sng" w="28575">
            <a:solidFill>
              <a:srgbClr val="A64D79"/>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Roboto"/>
              <a:ea typeface="Roboto"/>
              <a:cs typeface="Roboto"/>
              <a:sym typeface="Roboto"/>
            </a:endParaRPr>
          </a:p>
        </p:txBody>
      </p:sp>
      <p:sp>
        <p:nvSpPr>
          <p:cNvPr id="351" name="Google Shape;351;g34d2176635f_0_33"/>
          <p:cNvSpPr txBox="1"/>
          <p:nvPr/>
        </p:nvSpPr>
        <p:spPr>
          <a:xfrm>
            <a:off x="3562745" y="3262534"/>
            <a:ext cx="1999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002B65"/>
                </a:solidFill>
                <a:latin typeface="Roboto"/>
                <a:ea typeface="Roboto"/>
                <a:cs typeface="Roboto"/>
                <a:sym typeface="Roboto"/>
              </a:rPr>
              <a:t>Data Warehouse</a:t>
            </a:r>
            <a:endParaRPr b="0" i="0" sz="2400" u="none" cap="none" strike="noStrike">
              <a:solidFill>
                <a:srgbClr val="000000"/>
              </a:solidFill>
              <a:latin typeface="Roboto"/>
              <a:ea typeface="Roboto"/>
              <a:cs typeface="Roboto"/>
              <a:sym typeface="Roboto"/>
            </a:endParaRPr>
          </a:p>
        </p:txBody>
      </p:sp>
      <p:sp>
        <p:nvSpPr>
          <p:cNvPr id="352" name="Google Shape;352;g34d2176635f_0_33"/>
          <p:cNvSpPr/>
          <p:nvPr/>
        </p:nvSpPr>
        <p:spPr>
          <a:xfrm>
            <a:off x="5689563" y="630283"/>
            <a:ext cx="2331000" cy="2074200"/>
          </a:xfrm>
          <a:prstGeom prst="diamond">
            <a:avLst/>
          </a:prstGeom>
          <a:noFill/>
          <a:ln cap="flat" cmpd="sng" w="28575">
            <a:solidFill>
              <a:srgbClr val="6FA8D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Roboto"/>
              <a:ea typeface="Roboto"/>
              <a:cs typeface="Roboto"/>
              <a:sym typeface="Roboto"/>
            </a:endParaRPr>
          </a:p>
        </p:txBody>
      </p:sp>
      <p:sp>
        <p:nvSpPr>
          <p:cNvPr id="353" name="Google Shape;353;g34d2176635f_0_33"/>
          <p:cNvSpPr txBox="1"/>
          <p:nvPr/>
        </p:nvSpPr>
        <p:spPr>
          <a:xfrm>
            <a:off x="5855399" y="1436526"/>
            <a:ext cx="1999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002B65"/>
                </a:solidFill>
                <a:latin typeface="Roboto"/>
                <a:ea typeface="Roboto"/>
                <a:cs typeface="Roboto"/>
                <a:sym typeface="Roboto"/>
              </a:rPr>
              <a:t>Data Lake</a:t>
            </a:r>
            <a:endParaRPr b="0" i="0" sz="2400" u="none" cap="none" strike="noStrike">
              <a:solidFill>
                <a:srgbClr val="000000"/>
              </a:solidFill>
              <a:latin typeface="Roboto"/>
              <a:ea typeface="Roboto"/>
              <a:cs typeface="Roboto"/>
              <a:sym typeface="Roboto"/>
            </a:endParaRPr>
          </a:p>
        </p:txBody>
      </p:sp>
      <p:cxnSp>
        <p:nvCxnSpPr>
          <p:cNvPr id="354" name="Google Shape;354;g34d2176635f_0_33"/>
          <p:cNvCxnSpPr/>
          <p:nvPr/>
        </p:nvCxnSpPr>
        <p:spPr>
          <a:xfrm>
            <a:off x="2745641" y="2461744"/>
            <a:ext cx="1150800" cy="605100"/>
          </a:xfrm>
          <a:prstGeom prst="curvedConnector3">
            <a:avLst>
              <a:gd fmla="val 50000" name="adj1"/>
            </a:avLst>
          </a:prstGeom>
          <a:noFill/>
          <a:ln cap="flat" cmpd="sng" w="19050">
            <a:solidFill>
              <a:srgbClr val="8F8F8F"/>
            </a:solidFill>
            <a:prstDash val="dash"/>
            <a:round/>
            <a:headEnd len="sm" w="sm" type="none"/>
            <a:tailEnd len="med" w="med" type="triangle"/>
          </a:ln>
        </p:spPr>
      </p:cxnSp>
      <p:cxnSp>
        <p:nvCxnSpPr>
          <p:cNvPr id="355" name="Google Shape;355;g34d2176635f_0_33"/>
          <p:cNvCxnSpPr/>
          <p:nvPr/>
        </p:nvCxnSpPr>
        <p:spPr>
          <a:xfrm flipH="1" rot="10800000">
            <a:off x="5198909" y="2228094"/>
            <a:ext cx="994800" cy="789600"/>
          </a:xfrm>
          <a:prstGeom prst="curvedConnector3">
            <a:avLst>
              <a:gd fmla="val 50000" name="adj1"/>
            </a:avLst>
          </a:prstGeom>
          <a:noFill/>
          <a:ln cap="flat" cmpd="sng" w="19050">
            <a:solidFill>
              <a:srgbClr val="8F8F8F"/>
            </a:solidFill>
            <a:prstDash val="dash"/>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cxnSp>
        <p:nvCxnSpPr>
          <p:cNvPr id="360" name="Google Shape;360;g34d2176635f_0_16"/>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61" name="Google Shape;361;g34d2176635f_0_16"/>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62" name="Google Shape;362;g34d2176635f_0_16"/>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03</a:t>
            </a:r>
            <a:endParaRPr b="0" i="0" sz="1400" u="none" cap="none" strike="noStrike">
              <a:solidFill>
                <a:srgbClr val="000000"/>
              </a:solidFill>
              <a:latin typeface="Arial"/>
              <a:ea typeface="Arial"/>
              <a:cs typeface="Arial"/>
              <a:sym typeface="Arial"/>
            </a:endParaRPr>
          </a:p>
        </p:txBody>
      </p:sp>
      <p:cxnSp>
        <p:nvCxnSpPr>
          <p:cNvPr id="363" name="Google Shape;363;g34d2176635f_0_16"/>
          <p:cNvCxnSpPr/>
          <p:nvPr/>
        </p:nvCxnSpPr>
        <p:spPr>
          <a:xfrm>
            <a:off x="708175" y="2129150"/>
            <a:ext cx="0" cy="2411400"/>
          </a:xfrm>
          <a:prstGeom prst="straightConnector1">
            <a:avLst/>
          </a:prstGeom>
          <a:noFill/>
          <a:ln cap="flat" cmpd="sng" w="38100">
            <a:solidFill>
              <a:srgbClr val="002B65"/>
            </a:solidFill>
            <a:prstDash val="solid"/>
            <a:round/>
            <a:headEnd len="sm" w="sm" type="none"/>
            <a:tailEnd len="sm" w="sm" type="none"/>
          </a:ln>
        </p:spPr>
      </p:cxnSp>
      <p:sp>
        <p:nvSpPr>
          <p:cNvPr id="364" name="Google Shape;364;g34d2176635f_0_16"/>
          <p:cNvSpPr txBox="1"/>
          <p:nvPr/>
        </p:nvSpPr>
        <p:spPr>
          <a:xfrm>
            <a:off x="891975" y="23308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rgbClr val="002B65"/>
                </a:solidFill>
                <a:latin typeface="Montserrat Medium"/>
                <a:ea typeface="Montserrat Medium"/>
                <a:cs typeface="Montserrat Medium"/>
                <a:sym typeface="Montserrat Medium"/>
              </a:rPr>
              <a:t>01</a:t>
            </a:r>
            <a:endParaRPr b="0" i="0" sz="5100" u="none" cap="none" strike="noStrike">
              <a:solidFill>
                <a:srgbClr val="002B65"/>
              </a:solidFill>
              <a:latin typeface="Montserrat Medium"/>
              <a:ea typeface="Montserrat Medium"/>
              <a:cs typeface="Montserrat Medium"/>
              <a:sym typeface="Montserrat Medium"/>
            </a:endParaRPr>
          </a:p>
        </p:txBody>
      </p:sp>
      <p:sp>
        <p:nvSpPr>
          <p:cNvPr id="365" name="Google Shape;365;g34d2176635f_0_16"/>
          <p:cNvSpPr txBox="1"/>
          <p:nvPr/>
        </p:nvSpPr>
        <p:spPr>
          <a:xfrm>
            <a:off x="891975" y="32116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lang="en-US" sz="5100">
                <a:solidFill>
                  <a:srgbClr val="002B65"/>
                </a:solidFill>
                <a:latin typeface="Montserrat Medium"/>
                <a:ea typeface="Montserrat Medium"/>
                <a:cs typeface="Montserrat Medium"/>
                <a:sym typeface="Montserrat Medium"/>
              </a:rPr>
              <a:t>NoSQL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cxnSp>
        <p:nvCxnSpPr>
          <p:cNvPr id="370" name="Google Shape;370;g34d2176635f_0_159"/>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371" name="Google Shape;371;g34d2176635f_0_159"/>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NoSQL: Giới thiệu tổng quan, đặc điểm và hệ thống phân tán. </a:t>
            </a:r>
            <a:r>
              <a:rPr b="1" i="0" lang="en-US" sz="1400" u="none" cap="none" strike="noStrike">
                <a:solidFill>
                  <a:srgbClr val="002B65"/>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372" name="Google Shape;372;g34d2176635f_0_159"/>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Giới thiệu</a:t>
            </a:r>
            <a:endParaRPr b="1" i="0" sz="1300" u="none" cap="none" strike="noStrike">
              <a:solidFill>
                <a:schemeClr val="lt1"/>
              </a:solidFill>
              <a:latin typeface="Roboto"/>
              <a:ea typeface="Roboto"/>
              <a:cs typeface="Roboto"/>
              <a:sym typeface="Roboto"/>
            </a:endParaRPr>
          </a:p>
        </p:txBody>
      </p:sp>
      <p:sp>
        <p:nvSpPr>
          <p:cNvPr id="373" name="Google Shape;373;g34d2176635f_0_159"/>
          <p:cNvSpPr txBox="1"/>
          <p:nvPr/>
        </p:nvSpPr>
        <p:spPr>
          <a:xfrm>
            <a:off x="571325" y="923750"/>
            <a:ext cx="2328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NoSQL = Not Only SQL</a:t>
            </a:r>
            <a:endParaRPr b="1" i="0" sz="1100" u="none" cap="none" strike="noStrike">
              <a:solidFill>
                <a:srgbClr val="DD7E6B"/>
              </a:solidFill>
              <a:latin typeface="Arial"/>
              <a:ea typeface="Arial"/>
              <a:cs typeface="Arial"/>
              <a:sym typeface="Arial"/>
            </a:endParaRPr>
          </a:p>
        </p:txBody>
      </p:sp>
      <p:sp>
        <p:nvSpPr>
          <p:cNvPr id="374" name="Google Shape;374;g34d2176635f_0_159"/>
          <p:cNvSpPr/>
          <p:nvPr/>
        </p:nvSpPr>
        <p:spPr>
          <a:xfrm>
            <a:off x="135825" y="2633363"/>
            <a:ext cx="42696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Tính</a:t>
            </a:r>
            <a:r>
              <a:rPr b="1" lang="en-US" sz="1300">
                <a:solidFill>
                  <a:schemeClr val="lt1"/>
                </a:solidFill>
                <a:latin typeface="Roboto"/>
                <a:ea typeface="Roboto"/>
                <a:cs typeface="Roboto"/>
                <a:sym typeface="Roboto"/>
              </a:rPr>
              <a:t> BASE</a:t>
            </a:r>
            <a:endParaRPr b="1" i="0" sz="1300" u="none" cap="none" strike="noStrike">
              <a:solidFill>
                <a:schemeClr val="lt1"/>
              </a:solidFill>
              <a:latin typeface="Roboto"/>
              <a:ea typeface="Roboto"/>
              <a:cs typeface="Roboto"/>
              <a:sym typeface="Roboto"/>
            </a:endParaRPr>
          </a:p>
        </p:txBody>
      </p:sp>
      <p:sp>
        <p:nvSpPr>
          <p:cNvPr id="375" name="Google Shape;375;g34d2176635f_0_159"/>
          <p:cNvSpPr/>
          <p:nvPr/>
        </p:nvSpPr>
        <p:spPr>
          <a:xfrm flipH="1" rot="-5400000">
            <a:off x="2817925" y="1302075"/>
            <a:ext cx="905150" cy="317100"/>
          </a:xfrm>
          <a:prstGeom prst="flowChartMerge">
            <a:avLst/>
          </a:prstGeom>
          <a:solidFill>
            <a:srgbClr val="002B65"/>
          </a:solidFill>
          <a:ln cap="flat" cmpd="sng" w="9525">
            <a:solidFill>
              <a:srgbClr val="002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6" name="Google Shape;376;g34d2176635f_0_159"/>
          <p:cNvCxnSpPr/>
          <p:nvPr/>
        </p:nvCxnSpPr>
        <p:spPr>
          <a:xfrm>
            <a:off x="3276225" y="582550"/>
            <a:ext cx="1200" cy="431400"/>
          </a:xfrm>
          <a:prstGeom prst="straightConnector1">
            <a:avLst/>
          </a:prstGeom>
          <a:noFill/>
          <a:ln cap="flat" cmpd="sng" w="9525">
            <a:solidFill>
              <a:srgbClr val="002B65"/>
            </a:solidFill>
            <a:prstDash val="dash"/>
            <a:round/>
            <a:headEnd len="sm" w="sm" type="none"/>
            <a:tailEnd len="sm" w="sm" type="none"/>
          </a:ln>
        </p:spPr>
      </p:cxnSp>
      <p:cxnSp>
        <p:nvCxnSpPr>
          <p:cNvPr id="377" name="Google Shape;377;g34d2176635f_0_159"/>
          <p:cNvCxnSpPr/>
          <p:nvPr/>
        </p:nvCxnSpPr>
        <p:spPr>
          <a:xfrm>
            <a:off x="1350" y="2507450"/>
            <a:ext cx="9142800" cy="0"/>
          </a:xfrm>
          <a:prstGeom prst="straightConnector1">
            <a:avLst/>
          </a:prstGeom>
          <a:noFill/>
          <a:ln cap="flat" cmpd="sng" w="9525">
            <a:solidFill>
              <a:srgbClr val="002B65"/>
            </a:solidFill>
            <a:prstDash val="dash"/>
            <a:round/>
            <a:headEnd len="sm" w="sm" type="none"/>
            <a:tailEnd len="sm" w="sm" type="none"/>
          </a:ln>
        </p:spPr>
      </p:cxnSp>
      <p:cxnSp>
        <p:nvCxnSpPr>
          <p:cNvPr id="378" name="Google Shape;378;g34d2176635f_0_159"/>
          <p:cNvCxnSpPr/>
          <p:nvPr/>
        </p:nvCxnSpPr>
        <p:spPr>
          <a:xfrm>
            <a:off x="3276825" y="1788655"/>
            <a:ext cx="600" cy="656700"/>
          </a:xfrm>
          <a:prstGeom prst="straightConnector1">
            <a:avLst/>
          </a:prstGeom>
          <a:noFill/>
          <a:ln cap="flat" cmpd="sng" w="9525">
            <a:solidFill>
              <a:srgbClr val="002B65"/>
            </a:solidFill>
            <a:prstDash val="dash"/>
            <a:round/>
            <a:headEnd len="sm" w="sm" type="none"/>
            <a:tailEnd len="sm" w="sm" type="none"/>
          </a:ln>
        </p:spPr>
      </p:cxnSp>
      <p:cxnSp>
        <p:nvCxnSpPr>
          <p:cNvPr id="379" name="Google Shape;379;g34d2176635f_0_159"/>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80" name="Google Shape;380;g34d2176635f_0_159"/>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81" name="Google Shape;381;g34d2176635f_0_159"/>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04</a:t>
            </a:r>
            <a:endParaRPr b="0" i="0" sz="1400" u="none" cap="none" strike="noStrike">
              <a:solidFill>
                <a:srgbClr val="000000"/>
              </a:solidFill>
              <a:latin typeface="Arial"/>
              <a:ea typeface="Arial"/>
              <a:cs typeface="Arial"/>
              <a:sym typeface="Arial"/>
            </a:endParaRPr>
          </a:p>
        </p:txBody>
      </p:sp>
      <p:cxnSp>
        <p:nvCxnSpPr>
          <p:cNvPr id="382" name="Google Shape;382;g34d2176635f_0_159"/>
          <p:cNvCxnSpPr/>
          <p:nvPr/>
        </p:nvCxnSpPr>
        <p:spPr>
          <a:xfrm>
            <a:off x="4572003" y="2694040"/>
            <a:ext cx="0" cy="2302200"/>
          </a:xfrm>
          <a:prstGeom prst="straightConnector1">
            <a:avLst/>
          </a:prstGeom>
          <a:noFill/>
          <a:ln cap="flat" cmpd="sng" w="9525">
            <a:solidFill>
              <a:srgbClr val="002B65"/>
            </a:solidFill>
            <a:prstDash val="dash"/>
            <a:round/>
            <a:headEnd len="sm" w="sm" type="none"/>
            <a:tailEnd len="sm" w="sm" type="none"/>
          </a:ln>
        </p:spPr>
      </p:cxnSp>
      <p:sp>
        <p:nvSpPr>
          <p:cNvPr id="383" name="Google Shape;383;g34d2176635f_0_159"/>
          <p:cNvSpPr/>
          <p:nvPr/>
        </p:nvSpPr>
        <p:spPr>
          <a:xfrm>
            <a:off x="3429050" y="532125"/>
            <a:ext cx="56259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Đặc điểm chính</a:t>
            </a:r>
            <a:endParaRPr b="1" i="0" sz="1300" u="none" cap="none" strike="noStrike">
              <a:solidFill>
                <a:schemeClr val="lt1"/>
              </a:solidFill>
              <a:latin typeface="Roboto"/>
              <a:ea typeface="Roboto"/>
              <a:cs typeface="Roboto"/>
              <a:sym typeface="Roboto"/>
            </a:endParaRPr>
          </a:p>
        </p:txBody>
      </p:sp>
      <p:sp>
        <p:nvSpPr>
          <p:cNvPr id="384" name="Google Shape;384;g34d2176635f_0_159"/>
          <p:cNvSpPr txBox="1"/>
          <p:nvPr/>
        </p:nvSpPr>
        <p:spPr>
          <a:xfrm>
            <a:off x="536437" y="1322925"/>
            <a:ext cx="2464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Cơ sở dữ liệu </a:t>
            </a:r>
            <a:r>
              <a:rPr b="1" lang="en-US" sz="1100">
                <a:solidFill>
                  <a:srgbClr val="DD7E6B"/>
                </a:solidFill>
              </a:rPr>
              <a:t>phi quan hệ</a:t>
            </a:r>
            <a:r>
              <a:rPr lang="en-US" sz="1100">
                <a:solidFill>
                  <a:srgbClr val="DD7E6B"/>
                </a:solidFill>
              </a:rPr>
              <a:t>, </a:t>
            </a:r>
            <a:r>
              <a:rPr b="1" lang="en-US" sz="1100">
                <a:solidFill>
                  <a:srgbClr val="DD7E6B"/>
                </a:solidFill>
              </a:rPr>
              <a:t>không cần schema cố định</a:t>
            </a:r>
            <a:endParaRPr b="1" i="0" sz="1100" u="none" cap="none" strike="noStrike">
              <a:solidFill>
                <a:srgbClr val="DD7E6B"/>
              </a:solidFill>
              <a:latin typeface="Arial"/>
              <a:ea typeface="Arial"/>
              <a:cs typeface="Arial"/>
              <a:sym typeface="Arial"/>
            </a:endParaRPr>
          </a:p>
        </p:txBody>
      </p:sp>
      <p:sp>
        <p:nvSpPr>
          <p:cNvPr id="385" name="Google Shape;385;g34d2176635f_0_159"/>
          <p:cNvSpPr txBox="1"/>
          <p:nvPr/>
        </p:nvSpPr>
        <p:spPr>
          <a:xfrm>
            <a:off x="518875" y="1915188"/>
            <a:ext cx="2499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Hỗ trợ dữ liệu: </a:t>
            </a:r>
            <a:r>
              <a:rPr b="1" lang="en-US" sz="1100">
                <a:solidFill>
                  <a:srgbClr val="DD7E6B"/>
                </a:solidFill>
              </a:rPr>
              <a:t>phi cấu trúc, bán cấu trúc</a:t>
            </a:r>
            <a:endParaRPr b="1" i="0" sz="1100" u="none" cap="none" strike="noStrike">
              <a:solidFill>
                <a:srgbClr val="DD7E6B"/>
              </a:solidFill>
              <a:latin typeface="Arial"/>
              <a:ea typeface="Arial"/>
              <a:cs typeface="Arial"/>
              <a:sym typeface="Arial"/>
            </a:endParaRPr>
          </a:p>
        </p:txBody>
      </p:sp>
      <p:pic>
        <p:nvPicPr>
          <p:cNvPr id="386" name="Google Shape;386;g34d2176635f_0_159"/>
          <p:cNvPicPr preferRelativeResize="0"/>
          <p:nvPr/>
        </p:nvPicPr>
        <p:blipFill>
          <a:blip r:embed="rId3">
            <a:alphaModFix/>
          </a:blip>
          <a:stretch>
            <a:fillRect/>
          </a:stretch>
        </p:blipFill>
        <p:spPr>
          <a:xfrm>
            <a:off x="73975" y="890475"/>
            <a:ext cx="490700" cy="490700"/>
          </a:xfrm>
          <a:prstGeom prst="rect">
            <a:avLst/>
          </a:prstGeom>
          <a:noFill/>
          <a:ln>
            <a:noFill/>
          </a:ln>
        </p:spPr>
      </p:pic>
      <p:sp>
        <p:nvSpPr>
          <p:cNvPr id="387" name="Google Shape;387;g34d2176635f_0_159"/>
          <p:cNvSpPr txBox="1"/>
          <p:nvPr/>
        </p:nvSpPr>
        <p:spPr>
          <a:xfrm>
            <a:off x="3276825" y="1721725"/>
            <a:ext cx="12594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Linh hoạt</a:t>
            </a:r>
            <a:endParaRPr b="1" sz="1100">
              <a:solidFill>
                <a:srgbClr val="DD7E6B"/>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Không cần chema chặt chẽ</a:t>
            </a:r>
            <a:endParaRPr b="0" i="0" sz="1400" u="none" cap="none" strike="noStrike">
              <a:solidFill>
                <a:srgbClr val="000000"/>
              </a:solidFill>
              <a:latin typeface="Arial"/>
              <a:ea typeface="Arial"/>
              <a:cs typeface="Arial"/>
              <a:sym typeface="Arial"/>
            </a:endParaRPr>
          </a:p>
        </p:txBody>
      </p:sp>
      <p:sp>
        <p:nvSpPr>
          <p:cNvPr id="388" name="Google Shape;388;g34d2176635f_0_159"/>
          <p:cNvSpPr txBox="1"/>
          <p:nvPr/>
        </p:nvSpPr>
        <p:spPr>
          <a:xfrm>
            <a:off x="4419869" y="1744300"/>
            <a:ext cx="837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Dễ</a:t>
            </a:r>
            <a:r>
              <a:rPr b="1" lang="en-US" sz="1100">
                <a:solidFill>
                  <a:schemeClr val="dk1"/>
                </a:solidFill>
              </a:rPr>
              <a:t> </a:t>
            </a:r>
            <a:r>
              <a:rPr b="1" lang="en-US" sz="1100">
                <a:solidFill>
                  <a:srgbClr val="DD7E6B"/>
                </a:solidFill>
              </a:rPr>
              <a:t>scale </a:t>
            </a:r>
            <a:endParaRPr b="1" sz="1100">
              <a:solidFill>
                <a:srgbClr val="DD7E6B"/>
              </a:solidFill>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ngang</a:t>
            </a:r>
            <a:endParaRPr b="0" i="0" sz="1400" u="none" cap="none" strike="noStrike">
              <a:solidFill>
                <a:srgbClr val="DD7E6B"/>
              </a:solidFill>
              <a:latin typeface="Arial"/>
              <a:ea typeface="Arial"/>
              <a:cs typeface="Arial"/>
              <a:sym typeface="Arial"/>
            </a:endParaRPr>
          </a:p>
        </p:txBody>
      </p:sp>
      <p:sp>
        <p:nvSpPr>
          <p:cNvPr id="389" name="Google Shape;389;g34d2176635f_0_159"/>
          <p:cNvSpPr txBox="1"/>
          <p:nvPr/>
        </p:nvSpPr>
        <p:spPr>
          <a:xfrm>
            <a:off x="5391413" y="1696675"/>
            <a:ext cx="12594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Tối ưu cho</a:t>
            </a:r>
            <a:r>
              <a:rPr b="1" lang="en-US" sz="1100">
                <a:solidFill>
                  <a:srgbClr val="DD7E6B"/>
                </a:solidFill>
              </a:rPr>
              <a:t> hệ thống phân tán, dữ liệu lớn</a:t>
            </a:r>
            <a:endParaRPr b="1" i="0" sz="1400" u="none" cap="none" strike="noStrike">
              <a:solidFill>
                <a:srgbClr val="DD7E6B"/>
              </a:solidFill>
            </a:endParaRPr>
          </a:p>
        </p:txBody>
      </p:sp>
      <p:sp>
        <p:nvSpPr>
          <p:cNvPr id="390" name="Google Shape;390;g34d2176635f_0_159"/>
          <p:cNvSpPr txBox="1"/>
          <p:nvPr/>
        </p:nvSpPr>
        <p:spPr>
          <a:xfrm>
            <a:off x="6659457" y="1760975"/>
            <a:ext cx="12594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Không đảm bảo ACID</a:t>
            </a:r>
            <a:r>
              <a:rPr lang="en-US" sz="1100">
                <a:solidFill>
                  <a:schemeClr val="dk1"/>
                </a:solidFill>
              </a:rPr>
              <a:t> như RDBMS</a:t>
            </a:r>
            <a:endParaRPr b="0" i="0" sz="1400" u="none" cap="none" strike="noStrike">
              <a:solidFill>
                <a:srgbClr val="000000"/>
              </a:solidFill>
              <a:latin typeface="Arial"/>
              <a:ea typeface="Arial"/>
              <a:cs typeface="Arial"/>
              <a:sym typeface="Arial"/>
            </a:endParaRPr>
          </a:p>
        </p:txBody>
      </p:sp>
      <p:sp>
        <p:nvSpPr>
          <p:cNvPr id="391" name="Google Shape;391;g34d2176635f_0_159"/>
          <p:cNvSpPr txBox="1"/>
          <p:nvPr/>
        </p:nvSpPr>
        <p:spPr>
          <a:xfrm>
            <a:off x="7927500" y="1721725"/>
            <a:ext cx="1259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Có tính</a:t>
            </a:r>
            <a:r>
              <a:rPr lang="en-US" sz="1100">
                <a:solidFill>
                  <a:schemeClr val="dk1"/>
                </a:solidFill>
              </a:rPr>
              <a:t> </a:t>
            </a:r>
            <a:r>
              <a:rPr b="1" lang="en-US" sz="1100">
                <a:solidFill>
                  <a:srgbClr val="DD7E6B"/>
                </a:solidFill>
              </a:rPr>
              <a:t>BASE</a:t>
            </a:r>
            <a:endParaRPr b="0" i="0" sz="1400" u="none" cap="none" strike="noStrike">
              <a:solidFill>
                <a:srgbClr val="DD7E6B"/>
              </a:solidFill>
              <a:latin typeface="Arial"/>
              <a:ea typeface="Arial"/>
              <a:cs typeface="Arial"/>
              <a:sym typeface="Arial"/>
            </a:endParaRPr>
          </a:p>
        </p:txBody>
      </p:sp>
      <p:pic>
        <p:nvPicPr>
          <p:cNvPr id="392" name="Google Shape;392;g34d2176635f_0_159"/>
          <p:cNvPicPr preferRelativeResize="0"/>
          <p:nvPr/>
        </p:nvPicPr>
        <p:blipFill>
          <a:blip r:embed="rId4">
            <a:alphaModFix/>
          </a:blip>
          <a:stretch>
            <a:fillRect/>
          </a:stretch>
        </p:blipFill>
        <p:spPr>
          <a:xfrm>
            <a:off x="3359040" y="849225"/>
            <a:ext cx="837900" cy="837900"/>
          </a:xfrm>
          <a:prstGeom prst="rect">
            <a:avLst/>
          </a:prstGeom>
          <a:noFill/>
          <a:ln>
            <a:noFill/>
          </a:ln>
        </p:spPr>
      </p:pic>
      <p:pic>
        <p:nvPicPr>
          <p:cNvPr id="393" name="Google Shape;393;g34d2176635f_0_159"/>
          <p:cNvPicPr preferRelativeResize="0"/>
          <p:nvPr/>
        </p:nvPicPr>
        <p:blipFill>
          <a:blip r:embed="rId5">
            <a:alphaModFix/>
          </a:blip>
          <a:stretch>
            <a:fillRect/>
          </a:stretch>
        </p:blipFill>
        <p:spPr>
          <a:xfrm>
            <a:off x="4525975" y="981162"/>
            <a:ext cx="523197" cy="523203"/>
          </a:xfrm>
          <a:prstGeom prst="rect">
            <a:avLst/>
          </a:prstGeom>
          <a:noFill/>
          <a:ln>
            <a:noFill/>
          </a:ln>
        </p:spPr>
      </p:pic>
      <p:pic>
        <p:nvPicPr>
          <p:cNvPr id="394" name="Google Shape;394;g34d2176635f_0_159"/>
          <p:cNvPicPr preferRelativeResize="0"/>
          <p:nvPr/>
        </p:nvPicPr>
        <p:blipFill>
          <a:blip r:embed="rId6">
            <a:alphaModFix/>
          </a:blip>
          <a:stretch>
            <a:fillRect/>
          </a:stretch>
        </p:blipFill>
        <p:spPr>
          <a:xfrm>
            <a:off x="110225" y="1992788"/>
            <a:ext cx="418200" cy="418200"/>
          </a:xfrm>
          <a:prstGeom prst="rect">
            <a:avLst/>
          </a:prstGeom>
          <a:noFill/>
          <a:ln>
            <a:noFill/>
          </a:ln>
        </p:spPr>
      </p:pic>
      <p:pic>
        <p:nvPicPr>
          <p:cNvPr id="395" name="Google Shape;395;g34d2176635f_0_159"/>
          <p:cNvPicPr preferRelativeResize="0"/>
          <p:nvPr/>
        </p:nvPicPr>
        <p:blipFill>
          <a:blip r:embed="rId7">
            <a:alphaModFix/>
          </a:blip>
          <a:stretch>
            <a:fillRect/>
          </a:stretch>
        </p:blipFill>
        <p:spPr>
          <a:xfrm>
            <a:off x="57725" y="1402200"/>
            <a:ext cx="523199" cy="523199"/>
          </a:xfrm>
          <a:prstGeom prst="rect">
            <a:avLst/>
          </a:prstGeom>
          <a:noFill/>
          <a:ln>
            <a:noFill/>
          </a:ln>
        </p:spPr>
      </p:pic>
      <p:pic>
        <p:nvPicPr>
          <p:cNvPr id="396" name="Google Shape;396;g34d2176635f_0_159"/>
          <p:cNvPicPr preferRelativeResize="0"/>
          <p:nvPr/>
        </p:nvPicPr>
        <p:blipFill>
          <a:blip r:embed="rId8">
            <a:alphaModFix/>
          </a:blip>
          <a:stretch>
            <a:fillRect/>
          </a:stretch>
        </p:blipFill>
        <p:spPr>
          <a:xfrm>
            <a:off x="5554450" y="893413"/>
            <a:ext cx="837900" cy="749521"/>
          </a:xfrm>
          <a:prstGeom prst="rect">
            <a:avLst/>
          </a:prstGeom>
          <a:noFill/>
          <a:ln>
            <a:noFill/>
          </a:ln>
        </p:spPr>
      </p:pic>
      <p:pic>
        <p:nvPicPr>
          <p:cNvPr id="397" name="Google Shape;397;g34d2176635f_0_159"/>
          <p:cNvPicPr preferRelativeResize="0"/>
          <p:nvPr/>
        </p:nvPicPr>
        <p:blipFill>
          <a:blip r:embed="rId9">
            <a:alphaModFix/>
          </a:blip>
          <a:stretch>
            <a:fillRect/>
          </a:stretch>
        </p:blipFill>
        <p:spPr>
          <a:xfrm>
            <a:off x="6659475" y="692525"/>
            <a:ext cx="2464199" cy="1287136"/>
          </a:xfrm>
          <a:prstGeom prst="rect">
            <a:avLst/>
          </a:prstGeom>
          <a:noFill/>
          <a:ln>
            <a:noFill/>
          </a:ln>
        </p:spPr>
      </p:pic>
      <p:sp>
        <p:nvSpPr>
          <p:cNvPr id="398" name="Google Shape;398;g34d2176635f_0_159"/>
          <p:cNvSpPr txBox="1"/>
          <p:nvPr/>
        </p:nvSpPr>
        <p:spPr>
          <a:xfrm>
            <a:off x="181100" y="4324025"/>
            <a:ext cx="4015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BASE = </a:t>
            </a:r>
            <a:r>
              <a:rPr b="1" lang="en-US" sz="1100">
                <a:solidFill>
                  <a:srgbClr val="DD7E6B"/>
                </a:solidFill>
              </a:rPr>
              <a:t>Tối ưu hiệu suất, khả dụng, phù hợp hệ thống lớn &amp; phân tán</a:t>
            </a:r>
            <a:endParaRPr b="0" i="0" sz="1400" u="none" cap="none" strike="noStrike">
              <a:solidFill>
                <a:srgbClr val="DD7E6B"/>
              </a:solidFill>
              <a:latin typeface="Arial"/>
              <a:ea typeface="Arial"/>
              <a:cs typeface="Arial"/>
              <a:sym typeface="Arial"/>
            </a:endParaRPr>
          </a:p>
        </p:txBody>
      </p:sp>
      <p:sp>
        <p:nvSpPr>
          <p:cNvPr id="399" name="Google Shape;399;g34d2176635f_0_159"/>
          <p:cNvSpPr/>
          <p:nvPr/>
        </p:nvSpPr>
        <p:spPr>
          <a:xfrm>
            <a:off x="4740075" y="2633363"/>
            <a:ext cx="42696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Hệ thống phân tán trong NoSQL</a:t>
            </a:r>
            <a:endParaRPr b="1" i="0" sz="1300" u="none" cap="none" strike="noStrike">
              <a:solidFill>
                <a:schemeClr val="lt1"/>
              </a:solidFill>
              <a:latin typeface="Roboto"/>
              <a:ea typeface="Roboto"/>
              <a:cs typeface="Roboto"/>
              <a:sym typeface="Roboto"/>
            </a:endParaRPr>
          </a:p>
        </p:txBody>
      </p:sp>
      <p:sp>
        <p:nvSpPr>
          <p:cNvPr id="400" name="Google Shape;400;g34d2176635f_0_159"/>
          <p:cNvSpPr txBox="1"/>
          <p:nvPr/>
        </p:nvSpPr>
        <p:spPr>
          <a:xfrm>
            <a:off x="1493150" y="3587213"/>
            <a:ext cx="15063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S</a:t>
            </a:r>
            <a:r>
              <a:rPr lang="en-US" sz="1100">
                <a:solidFill>
                  <a:schemeClr val="dk1"/>
                </a:solidFill>
              </a:rPr>
              <a:t>oft state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Trạng thái có thể thay đổi theo thời gian</a:t>
            </a:r>
            <a:endParaRPr i="0" sz="1400" u="none" cap="none" strike="noStrike"/>
          </a:p>
        </p:txBody>
      </p:sp>
      <p:sp>
        <p:nvSpPr>
          <p:cNvPr id="401" name="Google Shape;401;g34d2176635f_0_159"/>
          <p:cNvSpPr txBox="1"/>
          <p:nvPr/>
        </p:nvSpPr>
        <p:spPr>
          <a:xfrm>
            <a:off x="3038425" y="3587213"/>
            <a:ext cx="15063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E</a:t>
            </a:r>
            <a:r>
              <a:rPr lang="en-US" sz="1100">
                <a:solidFill>
                  <a:schemeClr val="dk1"/>
                </a:solidFill>
              </a:rPr>
              <a:t>ventual consistency</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Cuối cùng sẽ nhất quán</a:t>
            </a:r>
            <a:endParaRPr i="0" sz="1400" u="none" cap="none" strike="noStrike">
              <a:solidFill>
                <a:schemeClr val="dk1"/>
              </a:solidFill>
            </a:endParaRPr>
          </a:p>
        </p:txBody>
      </p:sp>
      <p:pic>
        <p:nvPicPr>
          <p:cNvPr id="402" name="Google Shape;402;g34d2176635f_0_159"/>
          <p:cNvPicPr preferRelativeResize="0"/>
          <p:nvPr/>
        </p:nvPicPr>
        <p:blipFill>
          <a:blip r:embed="rId10">
            <a:alphaModFix/>
          </a:blip>
          <a:stretch>
            <a:fillRect/>
          </a:stretch>
        </p:blipFill>
        <p:spPr>
          <a:xfrm>
            <a:off x="455375" y="3150238"/>
            <a:ext cx="418200" cy="418200"/>
          </a:xfrm>
          <a:prstGeom prst="rect">
            <a:avLst/>
          </a:prstGeom>
          <a:noFill/>
          <a:ln>
            <a:noFill/>
          </a:ln>
        </p:spPr>
      </p:pic>
      <p:pic>
        <p:nvPicPr>
          <p:cNvPr id="403" name="Google Shape;403;g34d2176635f_0_159"/>
          <p:cNvPicPr preferRelativeResize="0"/>
          <p:nvPr/>
        </p:nvPicPr>
        <p:blipFill>
          <a:blip r:embed="rId11">
            <a:alphaModFix/>
          </a:blip>
          <a:stretch>
            <a:fillRect/>
          </a:stretch>
        </p:blipFill>
        <p:spPr>
          <a:xfrm>
            <a:off x="1751901" y="3097738"/>
            <a:ext cx="523200" cy="523200"/>
          </a:xfrm>
          <a:prstGeom prst="rect">
            <a:avLst/>
          </a:prstGeom>
          <a:noFill/>
          <a:ln>
            <a:noFill/>
          </a:ln>
        </p:spPr>
      </p:pic>
      <p:pic>
        <p:nvPicPr>
          <p:cNvPr id="404" name="Google Shape;404;g34d2176635f_0_159"/>
          <p:cNvPicPr preferRelativeResize="0"/>
          <p:nvPr/>
        </p:nvPicPr>
        <p:blipFill>
          <a:blip r:embed="rId12">
            <a:alphaModFix/>
          </a:blip>
          <a:stretch>
            <a:fillRect/>
          </a:stretch>
        </p:blipFill>
        <p:spPr>
          <a:xfrm>
            <a:off x="3492863" y="3076363"/>
            <a:ext cx="585725" cy="585725"/>
          </a:xfrm>
          <a:prstGeom prst="rect">
            <a:avLst/>
          </a:prstGeom>
          <a:noFill/>
          <a:ln>
            <a:noFill/>
          </a:ln>
        </p:spPr>
      </p:pic>
      <p:sp>
        <p:nvSpPr>
          <p:cNvPr id="405" name="Google Shape;405;g34d2176635f_0_159"/>
          <p:cNvSpPr txBox="1"/>
          <p:nvPr/>
        </p:nvSpPr>
        <p:spPr>
          <a:xfrm>
            <a:off x="5172200" y="3089275"/>
            <a:ext cx="2328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DD7E6B"/>
              </a:solidFill>
              <a:latin typeface="Arial"/>
              <a:ea typeface="Arial"/>
              <a:cs typeface="Arial"/>
              <a:sym typeface="Arial"/>
            </a:endParaRPr>
          </a:p>
        </p:txBody>
      </p:sp>
      <p:sp>
        <p:nvSpPr>
          <p:cNvPr id="406" name="Google Shape;406;g34d2176635f_0_159"/>
          <p:cNvSpPr txBox="1"/>
          <p:nvPr/>
        </p:nvSpPr>
        <p:spPr>
          <a:xfrm>
            <a:off x="6868900" y="3092500"/>
            <a:ext cx="22548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Mục tiêu: tăng khả năng </a:t>
            </a:r>
            <a:r>
              <a:rPr b="1" lang="en-US" sz="1100">
                <a:solidFill>
                  <a:srgbClr val="DD7E6B"/>
                </a:solidFill>
              </a:rPr>
              <a:t>mở rộng</a:t>
            </a:r>
            <a:r>
              <a:rPr lang="en-US" sz="1100">
                <a:solidFill>
                  <a:schemeClr val="dk1"/>
                </a:solidFill>
              </a:rPr>
              <a:t>,</a:t>
            </a:r>
            <a:r>
              <a:rPr b="1" lang="en-US" sz="1100">
                <a:solidFill>
                  <a:srgbClr val="DD7E6B"/>
                </a:solidFill>
              </a:rPr>
              <a:t> chịu lỗi</a:t>
            </a:r>
            <a:r>
              <a:rPr lang="en-US" sz="1100">
                <a:solidFill>
                  <a:schemeClr val="dk1"/>
                </a:solidFill>
              </a:rPr>
              <a:t> và</a:t>
            </a:r>
            <a:r>
              <a:rPr b="1" lang="en-US" sz="1100">
                <a:solidFill>
                  <a:srgbClr val="DD7E6B"/>
                </a:solidFill>
              </a:rPr>
              <a:t> hiệu suất</a:t>
            </a:r>
            <a:r>
              <a:rPr lang="en-US" sz="1100">
                <a:solidFill>
                  <a:schemeClr val="dk1"/>
                </a:solidFill>
              </a:rPr>
              <a:t> cao.</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p:txBody>
      </p:sp>
      <p:sp>
        <p:nvSpPr>
          <p:cNvPr id="407" name="Google Shape;407;g34d2176635f_0_159"/>
          <p:cNvSpPr txBox="1"/>
          <p:nvPr/>
        </p:nvSpPr>
        <p:spPr>
          <a:xfrm>
            <a:off x="4843100" y="3092500"/>
            <a:ext cx="2128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Dữ liệu được </a:t>
            </a:r>
            <a:r>
              <a:rPr b="1" lang="en-US" sz="1100">
                <a:solidFill>
                  <a:srgbClr val="DD7E6B"/>
                </a:solidFill>
              </a:rPr>
              <a:t>chia nhỏ </a:t>
            </a:r>
            <a:r>
              <a:rPr lang="en-US" sz="1100">
                <a:solidFill>
                  <a:schemeClr val="dk1"/>
                </a:solidFill>
              </a:rPr>
              <a:t>để </a:t>
            </a:r>
            <a:r>
              <a:rPr b="1" lang="en-US" sz="1100">
                <a:solidFill>
                  <a:srgbClr val="DD7E6B"/>
                </a:solidFill>
              </a:rPr>
              <a:t>lưu </a:t>
            </a:r>
            <a:r>
              <a:rPr lang="en-US" sz="1100">
                <a:solidFill>
                  <a:schemeClr val="dk1"/>
                </a:solidFill>
              </a:rPr>
              <a:t>và</a:t>
            </a:r>
            <a:r>
              <a:rPr b="1" lang="en-US" sz="1100">
                <a:solidFill>
                  <a:srgbClr val="DD7E6B"/>
                </a:solidFill>
              </a:rPr>
              <a:t> xử lý song song</a:t>
            </a:r>
            <a:endParaRPr b="1" i="0" sz="1100" u="none" cap="none" strike="noStrike">
              <a:solidFill>
                <a:srgbClr val="DD7E6B"/>
              </a:solidFill>
              <a:latin typeface="Arial"/>
              <a:ea typeface="Arial"/>
              <a:cs typeface="Arial"/>
              <a:sym typeface="Arial"/>
            </a:endParaRPr>
          </a:p>
        </p:txBody>
      </p:sp>
      <p:sp>
        <p:nvSpPr>
          <p:cNvPr id="408" name="Google Shape;408;g34d2176635f_0_159"/>
          <p:cNvSpPr txBox="1"/>
          <p:nvPr/>
        </p:nvSpPr>
        <p:spPr>
          <a:xfrm>
            <a:off x="1350" y="3587213"/>
            <a:ext cx="15063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Ba</a:t>
            </a:r>
            <a:r>
              <a:rPr lang="en-US" sz="1100">
                <a:solidFill>
                  <a:schemeClr val="dk1"/>
                </a:solidFill>
              </a:rPr>
              <a:t>sically Available</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t>Hệ thống luôn phản hồi</a:t>
            </a:r>
            <a:endParaRPr i="0" sz="1400" u="none" cap="none" strike="noStrike"/>
          </a:p>
        </p:txBody>
      </p:sp>
      <p:sp>
        <p:nvSpPr>
          <p:cNvPr id="409" name="Google Shape;409;g34d2176635f_0_159"/>
          <p:cNvSpPr txBox="1"/>
          <p:nvPr/>
        </p:nvSpPr>
        <p:spPr>
          <a:xfrm>
            <a:off x="4947089" y="3888025"/>
            <a:ext cx="1032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Ví dụ </a:t>
            </a:r>
            <a:r>
              <a:rPr b="1" lang="en-US" sz="1100">
                <a:solidFill>
                  <a:srgbClr val="DD7E6B"/>
                </a:solidFill>
              </a:rPr>
              <a:t>Cassandra</a:t>
            </a:r>
            <a:r>
              <a:rPr lang="en-US" sz="1100">
                <a:solidFill>
                  <a:schemeClr val="dk1"/>
                </a:solidFill>
              </a:rPr>
              <a:t>:</a:t>
            </a:r>
            <a:endParaRPr b="1" i="0" sz="1100" u="none" cap="none" strike="noStrike">
              <a:solidFill>
                <a:srgbClr val="DD7E6B"/>
              </a:solidFill>
              <a:latin typeface="Arial"/>
              <a:ea typeface="Arial"/>
              <a:cs typeface="Arial"/>
              <a:sym typeface="Arial"/>
            </a:endParaRPr>
          </a:p>
        </p:txBody>
      </p:sp>
      <p:pic>
        <p:nvPicPr>
          <p:cNvPr id="410" name="Google Shape;410;g34d2176635f_0_159"/>
          <p:cNvPicPr preferRelativeResize="0"/>
          <p:nvPr/>
        </p:nvPicPr>
        <p:blipFill>
          <a:blip r:embed="rId13">
            <a:alphaModFix/>
          </a:blip>
          <a:stretch>
            <a:fillRect/>
          </a:stretch>
        </p:blipFill>
        <p:spPr>
          <a:xfrm>
            <a:off x="6268800" y="3568450"/>
            <a:ext cx="2584374" cy="12247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cxnSp>
        <p:nvCxnSpPr>
          <p:cNvPr id="415" name="Google Shape;415;g34d2176635f_0_6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416" name="Google Shape;416;g34d2176635f_0_6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N</a:t>
            </a:r>
            <a:r>
              <a:rPr b="1" lang="en-US">
                <a:solidFill>
                  <a:srgbClr val="002B65"/>
                </a:solidFill>
                <a:latin typeface="Roboto"/>
                <a:ea typeface="Roboto"/>
                <a:cs typeface="Roboto"/>
                <a:sym typeface="Roboto"/>
              </a:rPr>
              <a:t>oSQL: Phương pháp phân tán, định lí CAP và so sánh với Relational DB</a:t>
            </a:r>
            <a:r>
              <a:rPr b="1" i="0" lang="en-US" sz="1400" u="none" cap="none" strike="noStrike">
                <a:solidFill>
                  <a:srgbClr val="002B65"/>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cxnSp>
        <p:nvCxnSpPr>
          <p:cNvPr id="417" name="Google Shape;417;g34d2176635f_0_60"/>
          <p:cNvCxnSpPr/>
          <p:nvPr/>
        </p:nvCxnSpPr>
        <p:spPr>
          <a:xfrm>
            <a:off x="600" y="2796400"/>
            <a:ext cx="9142800" cy="0"/>
          </a:xfrm>
          <a:prstGeom prst="straightConnector1">
            <a:avLst/>
          </a:prstGeom>
          <a:noFill/>
          <a:ln cap="flat" cmpd="sng" w="9525">
            <a:solidFill>
              <a:srgbClr val="002B65"/>
            </a:solidFill>
            <a:prstDash val="dash"/>
            <a:round/>
            <a:headEnd len="sm" w="sm" type="none"/>
            <a:tailEnd len="sm" w="sm" type="none"/>
          </a:ln>
        </p:spPr>
      </p:cxnSp>
      <p:cxnSp>
        <p:nvCxnSpPr>
          <p:cNvPr id="418" name="Google Shape;418;g34d2176635f_0_6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419" name="Google Shape;419;g34d2176635f_0_6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420" name="Google Shape;420;g34d2176635f_0_6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05</a:t>
            </a:r>
            <a:endParaRPr b="0" i="0" sz="1400" u="none" cap="none" strike="noStrike">
              <a:solidFill>
                <a:srgbClr val="000000"/>
              </a:solidFill>
              <a:latin typeface="Arial"/>
              <a:ea typeface="Arial"/>
              <a:cs typeface="Arial"/>
              <a:sym typeface="Arial"/>
            </a:endParaRPr>
          </a:p>
        </p:txBody>
      </p:sp>
      <p:sp>
        <p:nvSpPr>
          <p:cNvPr id="421" name="Google Shape;421;g34d2176635f_0_60"/>
          <p:cNvSpPr/>
          <p:nvPr/>
        </p:nvSpPr>
        <p:spPr>
          <a:xfrm>
            <a:off x="181100" y="488125"/>
            <a:ext cx="56958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Phương pháp phân tán dữ liệu</a:t>
            </a:r>
            <a:endParaRPr b="1" i="0" sz="1300" u="none" cap="none" strike="noStrike">
              <a:solidFill>
                <a:schemeClr val="lt1"/>
              </a:solidFill>
              <a:latin typeface="Roboto"/>
              <a:ea typeface="Roboto"/>
              <a:cs typeface="Roboto"/>
              <a:sym typeface="Roboto"/>
            </a:endParaRPr>
          </a:p>
        </p:txBody>
      </p:sp>
      <p:sp>
        <p:nvSpPr>
          <p:cNvPr id="422" name="Google Shape;422;g34d2176635f_0_60"/>
          <p:cNvSpPr txBox="1"/>
          <p:nvPr/>
        </p:nvSpPr>
        <p:spPr>
          <a:xfrm>
            <a:off x="1253175" y="1677750"/>
            <a:ext cx="1023600" cy="112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Replication</a:t>
            </a:r>
            <a:endParaRPr b="1" sz="1100">
              <a:solidFill>
                <a:srgbClr val="DD7E6B"/>
              </a:solidFill>
            </a:endParaRPr>
          </a:p>
          <a:p>
            <a:pPr indent="0" lvl="0" marL="0" rtl="0" algn="l">
              <a:spcBef>
                <a:spcPts val="0"/>
              </a:spcBef>
              <a:spcAft>
                <a:spcPts val="0"/>
              </a:spcAft>
              <a:buClr>
                <a:schemeClr val="dk1"/>
              </a:buClr>
              <a:buSzPts val="1100"/>
              <a:buFont typeface="Arial"/>
              <a:buNone/>
            </a:pPr>
            <a:r>
              <a:rPr lang="en-US" sz="1000">
                <a:solidFill>
                  <a:schemeClr val="dk1"/>
                </a:solidFill>
              </a:rPr>
              <a:t>Dự phòng, chống mất dữ liệu</a:t>
            </a:r>
            <a:endParaRPr sz="1000">
              <a:solidFill>
                <a:schemeClr val="dk1"/>
              </a:solidFill>
            </a:endParaRPr>
          </a:p>
          <a:p>
            <a:pPr indent="0" lvl="0" marL="0" rtl="0" algn="l">
              <a:spcBef>
                <a:spcPts val="0"/>
              </a:spcBef>
              <a:spcAft>
                <a:spcPts val="0"/>
              </a:spcAft>
              <a:buClr>
                <a:schemeClr val="dk1"/>
              </a:buClr>
              <a:buSzPts val="1100"/>
              <a:buFont typeface="Arial"/>
              <a:buNone/>
            </a:pPr>
            <a:r>
              <a:rPr lang="en-US" sz="1000">
                <a:solidFill>
                  <a:schemeClr val="dk1"/>
                </a:solidFill>
              </a:rPr>
              <a:t>Ví dụ: Couchbase</a:t>
            </a:r>
            <a:endParaRPr sz="1000">
              <a:solidFill>
                <a:schemeClr val="dk1"/>
              </a:solidFill>
            </a:endParaRPr>
          </a:p>
        </p:txBody>
      </p:sp>
      <p:sp>
        <p:nvSpPr>
          <p:cNvPr id="423" name="Google Shape;423;g34d2176635f_0_60"/>
          <p:cNvSpPr txBox="1"/>
          <p:nvPr/>
        </p:nvSpPr>
        <p:spPr>
          <a:xfrm>
            <a:off x="2213463" y="1652675"/>
            <a:ext cx="125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rgbClr val="DD7E6B"/>
              </a:solidFill>
            </a:endParaRPr>
          </a:p>
        </p:txBody>
      </p:sp>
      <p:sp>
        <p:nvSpPr>
          <p:cNvPr id="424" name="Google Shape;424;g34d2176635f_0_60"/>
          <p:cNvSpPr txBox="1"/>
          <p:nvPr/>
        </p:nvSpPr>
        <p:spPr>
          <a:xfrm>
            <a:off x="3359075" y="1677725"/>
            <a:ext cx="13860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Quorum Replication</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000">
                <a:solidFill>
                  <a:schemeClr val="dk1"/>
                </a:solidFill>
              </a:rPr>
              <a:t>Đảm bảo nhất quán khi phân tán</a:t>
            </a:r>
            <a:endParaRPr sz="10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000">
                <a:solidFill>
                  <a:schemeClr val="dk1"/>
                </a:solidFill>
              </a:rPr>
              <a:t>Ví dụ: Cassandra</a:t>
            </a:r>
            <a:endParaRPr sz="1000">
              <a:solidFill>
                <a:schemeClr val="dk1"/>
              </a:solidFill>
            </a:endParaRPr>
          </a:p>
        </p:txBody>
      </p:sp>
      <p:sp>
        <p:nvSpPr>
          <p:cNvPr id="425" name="Google Shape;425;g34d2176635f_0_60"/>
          <p:cNvSpPr txBox="1"/>
          <p:nvPr/>
        </p:nvSpPr>
        <p:spPr>
          <a:xfrm>
            <a:off x="4667350" y="1694188"/>
            <a:ext cx="12594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Range Partitioning</a:t>
            </a:r>
            <a:endParaRPr b="1" sz="1100">
              <a:solidFill>
                <a:srgbClr val="DD7E6B"/>
              </a:solidFill>
            </a:endParaRPr>
          </a:p>
          <a:p>
            <a:pPr indent="0" lvl="0" marL="0" rtl="0" algn="l">
              <a:spcBef>
                <a:spcPts val="0"/>
              </a:spcBef>
              <a:spcAft>
                <a:spcPts val="0"/>
              </a:spcAft>
              <a:buClr>
                <a:schemeClr val="dk1"/>
              </a:buClr>
              <a:buSzPts val="1100"/>
              <a:buFont typeface="Arial"/>
              <a:buNone/>
            </a:pPr>
            <a:r>
              <a:rPr lang="en-US" sz="1000">
                <a:solidFill>
                  <a:schemeClr val="dk1"/>
                </a:solidFill>
              </a:rPr>
              <a:t>Dễ triển khai, phân đoạn theo khóa	</a:t>
            </a:r>
            <a:endParaRPr sz="1000">
              <a:solidFill>
                <a:schemeClr val="dk1"/>
              </a:solidFill>
            </a:endParaRPr>
          </a:p>
          <a:p>
            <a:pPr indent="0" lvl="0" marL="0" rtl="0" algn="l">
              <a:spcBef>
                <a:spcPts val="0"/>
              </a:spcBef>
              <a:spcAft>
                <a:spcPts val="0"/>
              </a:spcAft>
              <a:buClr>
                <a:schemeClr val="dk1"/>
              </a:buClr>
              <a:buSzPts val="1100"/>
              <a:buFont typeface="Arial"/>
              <a:buNone/>
            </a:pPr>
            <a:r>
              <a:rPr lang="en-US" sz="1000">
                <a:solidFill>
                  <a:schemeClr val="dk1"/>
                </a:solidFill>
              </a:rPr>
              <a:t>Ví dụ: HBase</a:t>
            </a:r>
            <a:endParaRPr b="1" sz="1100">
              <a:solidFill>
                <a:srgbClr val="DD7E6B"/>
              </a:solidFill>
            </a:endParaRPr>
          </a:p>
        </p:txBody>
      </p:sp>
      <p:sp>
        <p:nvSpPr>
          <p:cNvPr id="426" name="Google Shape;426;g34d2176635f_0_60"/>
          <p:cNvSpPr txBox="1"/>
          <p:nvPr/>
        </p:nvSpPr>
        <p:spPr>
          <a:xfrm>
            <a:off x="73975" y="1677750"/>
            <a:ext cx="12594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Sharding</a:t>
            </a:r>
            <a:endParaRPr b="1" sz="1100">
              <a:solidFill>
                <a:srgbClr val="DD7E6B"/>
              </a:solidFill>
            </a:endParaRPr>
          </a:p>
          <a:p>
            <a:pPr indent="0" lvl="0" marL="0" rtl="0" algn="l">
              <a:spcBef>
                <a:spcPts val="0"/>
              </a:spcBef>
              <a:spcAft>
                <a:spcPts val="0"/>
              </a:spcAft>
              <a:buClr>
                <a:schemeClr val="dk1"/>
              </a:buClr>
              <a:buSzPts val="1100"/>
              <a:buFont typeface="Arial"/>
              <a:buNone/>
            </a:pPr>
            <a:r>
              <a:rPr lang="en-US" sz="1000">
                <a:solidFill>
                  <a:schemeClr val="dk1"/>
                </a:solidFill>
              </a:rPr>
              <a:t>Chia tải, scale ngang</a:t>
            </a:r>
            <a:endParaRPr sz="1000">
              <a:solidFill>
                <a:schemeClr val="dk1"/>
              </a:solidFill>
            </a:endParaRPr>
          </a:p>
          <a:p>
            <a:pPr indent="0" lvl="0" marL="0" rtl="0" algn="l">
              <a:spcBef>
                <a:spcPts val="0"/>
              </a:spcBef>
              <a:spcAft>
                <a:spcPts val="0"/>
              </a:spcAft>
              <a:buClr>
                <a:schemeClr val="dk1"/>
              </a:buClr>
              <a:buSzPts val="1100"/>
              <a:buFont typeface="Arial"/>
              <a:buNone/>
            </a:pPr>
            <a:r>
              <a:rPr lang="en-US" sz="1000">
                <a:solidFill>
                  <a:schemeClr val="dk1"/>
                </a:solidFill>
              </a:rPr>
              <a:t>Ví dụ: MongoDB, Cassandra</a:t>
            </a:r>
            <a:endParaRPr sz="1000">
              <a:solidFill>
                <a:schemeClr val="dk1"/>
              </a:solidFill>
            </a:endParaRPr>
          </a:p>
        </p:txBody>
      </p:sp>
      <p:sp>
        <p:nvSpPr>
          <p:cNvPr id="427" name="Google Shape;427;g34d2176635f_0_60"/>
          <p:cNvSpPr/>
          <p:nvPr/>
        </p:nvSpPr>
        <p:spPr>
          <a:xfrm>
            <a:off x="6008950" y="488125"/>
            <a:ext cx="30711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Định lý CAP</a:t>
            </a:r>
            <a:endParaRPr b="1" i="0" sz="1300" u="none" cap="none" strike="noStrike">
              <a:solidFill>
                <a:schemeClr val="lt1"/>
              </a:solidFill>
              <a:latin typeface="Roboto"/>
              <a:ea typeface="Roboto"/>
              <a:cs typeface="Roboto"/>
              <a:sym typeface="Roboto"/>
            </a:endParaRPr>
          </a:p>
        </p:txBody>
      </p:sp>
      <p:pic>
        <p:nvPicPr>
          <p:cNvPr id="428" name="Google Shape;428;g34d2176635f_0_60"/>
          <p:cNvPicPr preferRelativeResize="0"/>
          <p:nvPr/>
        </p:nvPicPr>
        <p:blipFill>
          <a:blip r:embed="rId3">
            <a:alphaModFix/>
          </a:blip>
          <a:stretch>
            <a:fillRect/>
          </a:stretch>
        </p:blipFill>
        <p:spPr>
          <a:xfrm>
            <a:off x="6013413" y="1251540"/>
            <a:ext cx="1513414" cy="1287125"/>
          </a:xfrm>
          <a:prstGeom prst="rect">
            <a:avLst/>
          </a:prstGeom>
          <a:noFill/>
          <a:ln>
            <a:noFill/>
          </a:ln>
        </p:spPr>
      </p:pic>
      <p:cxnSp>
        <p:nvCxnSpPr>
          <p:cNvPr id="429" name="Google Shape;429;g34d2176635f_0_60"/>
          <p:cNvCxnSpPr/>
          <p:nvPr/>
        </p:nvCxnSpPr>
        <p:spPr>
          <a:xfrm>
            <a:off x="5945728" y="488115"/>
            <a:ext cx="0" cy="2178900"/>
          </a:xfrm>
          <a:prstGeom prst="straightConnector1">
            <a:avLst/>
          </a:prstGeom>
          <a:noFill/>
          <a:ln cap="flat" cmpd="sng" w="9525">
            <a:solidFill>
              <a:srgbClr val="002B65"/>
            </a:solidFill>
            <a:prstDash val="dash"/>
            <a:round/>
            <a:headEnd len="sm" w="sm" type="none"/>
            <a:tailEnd len="sm" w="sm" type="none"/>
          </a:ln>
        </p:spPr>
      </p:cxnSp>
      <p:sp>
        <p:nvSpPr>
          <p:cNvPr id="430" name="Google Shape;430;g34d2176635f_0_60"/>
          <p:cNvSpPr txBox="1"/>
          <p:nvPr/>
        </p:nvSpPr>
        <p:spPr>
          <a:xfrm>
            <a:off x="7581038" y="1259638"/>
            <a:ext cx="138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rgbClr val="DD7E6B"/>
                </a:solidFill>
              </a:rPr>
              <a:t>C</a:t>
            </a:r>
            <a:r>
              <a:rPr lang="en-US" sz="1100">
                <a:solidFill>
                  <a:schemeClr val="dk1"/>
                </a:solidFill>
              </a:rPr>
              <a:t> - Consistency</a:t>
            </a:r>
            <a:endParaRPr sz="1100">
              <a:solidFill>
                <a:schemeClr val="dk1"/>
              </a:solidFill>
            </a:endParaRPr>
          </a:p>
        </p:txBody>
      </p:sp>
      <p:sp>
        <p:nvSpPr>
          <p:cNvPr id="431" name="Google Shape;431;g34d2176635f_0_60"/>
          <p:cNvSpPr txBox="1"/>
          <p:nvPr/>
        </p:nvSpPr>
        <p:spPr>
          <a:xfrm>
            <a:off x="7581038" y="1700331"/>
            <a:ext cx="138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rgbClr val="DD7E6B"/>
                </a:solidFill>
              </a:rPr>
              <a:t>A </a:t>
            </a:r>
            <a:r>
              <a:rPr lang="en-US" sz="1100">
                <a:solidFill>
                  <a:schemeClr val="dk1"/>
                </a:solidFill>
              </a:rPr>
              <a:t>– Availability </a:t>
            </a:r>
            <a:endParaRPr sz="1100">
              <a:solidFill>
                <a:schemeClr val="dk1"/>
              </a:solidFill>
            </a:endParaRPr>
          </a:p>
        </p:txBody>
      </p:sp>
      <p:sp>
        <p:nvSpPr>
          <p:cNvPr id="432" name="Google Shape;432;g34d2176635f_0_60"/>
          <p:cNvSpPr txBox="1"/>
          <p:nvPr/>
        </p:nvSpPr>
        <p:spPr>
          <a:xfrm>
            <a:off x="7581038" y="2141025"/>
            <a:ext cx="166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rgbClr val="DD7E6B"/>
                </a:solidFill>
              </a:rPr>
              <a:t>P</a:t>
            </a:r>
            <a:r>
              <a:rPr lang="en-US" sz="1100">
                <a:solidFill>
                  <a:schemeClr val="dk1"/>
                </a:solidFill>
              </a:rPr>
              <a:t> - Partition Tolerance</a:t>
            </a:r>
            <a:endParaRPr sz="1100">
              <a:solidFill>
                <a:schemeClr val="dk1"/>
              </a:solidFill>
            </a:endParaRPr>
          </a:p>
        </p:txBody>
      </p:sp>
      <p:sp>
        <p:nvSpPr>
          <p:cNvPr id="433" name="Google Shape;433;g34d2176635f_0_60"/>
          <p:cNvSpPr txBox="1"/>
          <p:nvPr/>
        </p:nvSpPr>
        <p:spPr>
          <a:xfrm>
            <a:off x="6063150" y="792925"/>
            <a:ext cx="3071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Hệ thống phân tán không thể đạt được C,A, P cùng lúc. </a:t>
            </a:r>
            <a:endParaRPr b="1" sz="1100">
              <a:solidFill>
                <a:srgbClr val="DD7E6B"/>
              </a:solidFill>
            </a:endParaRPr>
          </a:p>
        </p:txBody>
      </p:sp>
      <p:pic>
        <p:nvPicPr>
          <p:cNvPr id="434" name="Google Shape;434;g34d2176635f_0_60"/>
          <p:cNvPicPr preferRelativeResize="0"/>
          <p:nvPr/>
        </p:nvPicPr>
        <p:blipFill>
          <a:blip r:embed="rId4">
            <a:alphaModFix/>
          </a:blip>
          <a:stretch>
            <a:fillRect/>
          </a:stretch>
        </p:blipFill>
        <p:spPr>
          <a:xfrm>
            <a:off x="181100" y="893150"/>
            <a:ext cx="837901" cy="837901"/>
          </a:xfrm>
          <a:prstGeom prst="rect">
            <a:avLst/>
          </a:prstGeom>
          <a:noFill/>
          <a:ln>
            <a:noFill/>
          </a:ln>
        </p:spPr>
      </p:pic>
      <p:sp>
        <p:nvSpPr>
          <p:cNvPr id="435" name="Google Shape;435;g34d2176635f_0_60"/>
          <p:cNvSpPr txBox="1"/>
          <p:nvPr/>
        </p:nvSpPr>
        <p:spPr>
          <a:xfrm>
            <a:off x="2259800" y="1643125"/>
            <a:ext cx="11664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Consistent Hashing</a:t>
            </a:r>
            <a:endParaRPr b="1" sz="1100">
              <a:solidFill>
                <a:srgbClr val="DD7E6B"/>
              </a:solidFill>
            </a:endParaRPr>
          </a:p>
          <a:p>
            <a:pPr indent="0" lvl="0" marL="0" rtl="0" algn="l">
              <a:spcBef>
                <a:spcPts val="0"/>
              </a:spcBef>
              <a:spcAft>
                <a:spcPts val="0"/>
              </a:spcAft>
              <a:buClr>
                <a:schemeClr val="dk1"/>
              </a:buClr>
              <a:buSzPts val="1100"/>
              <a:buFont typeface="Arial"/>
              <a:buNone/>
            </a:pPr>
            <a:r>
              <a:rPr lang="en-US" sz="1000">
                <a:solidFill>
                  <a:schemeClr val="dk1"/>
                </a:solidFill>
              </a:rPr>
              <a:t>Cân bằng tải, dễ thêm/bớt node</a:t>
            </a:r>
            <a:endParaRPr sz="1000">
              <a:solidFill>
                <a:schemeClr val="dk1"/>
              </a:solidFill>
            </a:endParaRPr>
          </a:p>
          <a:p>
            <a:pPr indent="0" lvl="0" marL="0" rtl="0" algn="l">
              <a:spcBef>
                <a:spcPts val="0"/>
              </a:spcBef>
              <a:spcAft>
                <a:spcPts val="0"/>
              </a:spcAft>
              <a:buClr>
                <a:schemeClr val="dk1"/>
              </a:buClr>
              <a:buSzPts val="1100"/>
              <a:buFont typeface="Arial"/>
              <a:buNone/>
            </a:pPr>
            <a:r>
              <a:rPr lang="en-US" sz="1000">
                <a:solidFill>
                  <a:schemeClr val="dk1"/>
                </a:solidFill>
              </a:rPr>
              <a:t>Ví dụ: </a:t>
            </a:r>
            <a:r>
              <a:rPr lang="en-US" sz="1000">
                <a:solidFill>
                  <a:schemeClr val="dk1"/>
                </a:solidFill>
              </a:rPr>
              <a:t>DynamoDB</a:t>
            </a:r>
            <a:endParaRPr sz="1000">
              <a:solidFill>
                <a:schemeClr val="dk1"/>
              </a:solidFill>
            </a:endParaRPr>
          </a:p>
        </p:txBody>
      </p:sp>
      <p:pic>
        <p:nvPicPr>
          <p:cNvPr id="436" name="Google Shape;436;g34d2176635f_0_60"/>
          <p:cNvPicPr preferRelativeResize="0"/>
          <p:nvPr/>
        </p:nvPicPr>
        <p:blipFill>
          <a:blip r:embed="rId5">
            <a:alphaModFix/>
          </a:blip>
          <a:stretch>
            <a:fillRect/>
          </a:stretch>
        </p:blipFill>
        <p:spPr>
          <a:xfrm>
            <a:off x="1392300" y="939213"/>
            <a:ext cx="745338" cy="745338"/>
          </a:xfrm>
          <a:prstGeom prst="rect">
            <a:avLst/>
          </a:prstGeom>
          <a:noFill/>
          <a:ln>
            <a:noFill/>
          </a:ln>
        </p:spPr>
      </p:pic>
      <p:pic>
        <p:nvPicPr>
          <p:cNvPr id="437" name="Google Shape;437;g34d2176635f_0_60"/>
          <p:cNvPicPr preferRelativeResize="0"/>
          <p:nvPr/>
        </p:nvPicPr>
        <p:blipFill>
          <a:blip r:embed="rId6">
            <a:alphaModFix/>
          </a:blip>
          <a:stretch>
            <a:fillRect/>
          </a:stretch>
        </p:blipFill>
        <p:spPr>
          <a:xfrm>
            <a:off x="2343250" y="939225"/>
            <a:ext cx="670250" cy="670250"/>
          </a:xfrm>
          <a:prstGeom prst="rect">
            <a:avLst/>
          </a:prstGeom>
          <a:noFill/>
          <a:ln>
            <a:noFill/>
          </a:ln>
        </p:spPr>
      </p:pic>
      <p:pic>
        <p:nvPicPr>
          <p:cNvPr id="438" name="Google Shape;438;g34d2176635f_0_60"/>
          <p:cNvPicPr preferRelativeResize="0"/>
          <p:nvPr/>
        </p:nvPicPr>
        <p:blipFill>
          <a:blip r:embed="rId7">
            <a:alphaModFix/>
          </a:blip>
          <a:stretch>
            <a:fillRect/>
          </a:stretch>
        </p:blipFill>
        <p:spPr>
          <a:xfrm>
            <a:off x="3548700" y="893150"/>
            <a:ext cx="745349" cy="745349"/>
          </a:xfrm>
          <a:prstGeom prst="rect">
            <a:avLst/>
          </a:prstGeom>
          <a:noFill/>
          <a:ln>
            <a:noFill/>
          </a:ln>
        </p:spPr>
      </p:pic>
      <p:pic>
        <p:nvPicPr>
          <p:cNvPr id="439" name="Google Shape;439;g34d2176635f_0_60"/>
          <p:cNvPicPr preferRelativeResize="0"/>
          <p:nvPr/>
        </p:nvPicPr>
        <p:blipFill>
          <a:blip r:embed="rId8">
            <a:alphaModFix/>
          </a:blip>
          <a:stretch>
            <a:fillRect/>
          </a:stretch>
        </p:blipFill>
        <p:spPr>
          <a:xfrm>
            <a:off x="4805925" y="939225"/>
            <a:ext cx="745349" cy="745349"/>
          </a:xfrm>
          <a:prstGeom prst="rect">
            <a:avLst/>
          </a:prstGeom>
          <a:noFill/>
          <a:ln>
            <a:noFill/>
          </a:ln>
        </p:spPr>
      </p:pic>
      <p:sp>
        <p:nvSpPr>
          <p:cNvPr id="440" name="Google Shape;440;g34d2176635f_0_60"/>
          <p:cNvSpPr/>
          <p:nvPr/>
        </p:nvSpPr>
        <p:spPr>
          <a:xfrm>
            <a:off x="104300" y="2897000"/>
            <a:ext cx="89757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So sánh: Relational DB (SQL), NoSQL</a:t>
            </a:r>
            <a:endParaRPr b="1" i="0" sz="1300" u="none" cap="none" strike="noStrike">
              <a:solidFill>
                <a:schemeClr val="lt1"/>
              </a:solidFill>
              <a:latin typeface="Roboto"/>
              <a:ea typeface="Roboto"/>
              <a:cs typeface="Roboto"/>
              <a:sym typeface="Roboto"/>
            </a:endParaRPr>
          </a:p>
        </p:txBody>
      </p:sp>
      <p:sp>
        <p:nvSpPr>
          <p:cNvPr id="441" name="Google Shape;441;g34d2176635f_0_60"/>
          <p:cNvSpPr/>
          <p:nvPr/>
        </p:nvSpPr>
        <p:spPr>
          <a:xfrm>
            <a:off x="2492632" y="3309861"/>
            <a:ext cx="3047700" cy="347400"/>
          </a:xfrm>
          <a:prstGeom prst="roundRect">
            <a:avLst>
              <a:gd fmla="val 16667" name="adj"/>
            </a:avLst>
          </a:prstGeom>
          <a:solidFill>
            <a:srgbClr val="D5A6B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Roboto"/>
                <a:ea typeface="Roboto"/>
                <a:cs typeface="Roboto"/>
                <a:sym typeface="Roboto"/>
              </a:rPr>
              <a:t>Relational DB</a:t>
            </a:r>
            <a:endParaRPr/>
          </a:p>
        </p:txBody>
      </p:sp>
      <p:sp>
        <p:nvSpPr>
          <p:cNvPr id="442" name="Google Shape;442;g34d2176635f_0_60"/>
          <p:cNvSpPr/>
          <p:nvPr/>
        </p:nvSpPr>
        <p:spPr>
          <a:xfrm>
            <a:off x="6008969" y="3309861"/>
            <a:ext cx="3013800" cy="3474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300"/>
              <a:buFont typeface="Arial"/>
              <a:buNone/>
            </a:pPr>
            <a:r>
              <a:rPr b="1" lang="en-US" sz="1300">
                <a:solidFill>
                  <a:schemeClr val="lt1"/>
                </a:solidFill>
                <a:latin typeface="Roboto"/>
                <a:ea typeface="Roboto"/>
                <a:cs typeface="Roboto"/>
                <a:sym typeface="Roboto"/>
              </a:rPr>
              <a:t>NoSQL</a:t>
            </a:r>
            <a:endParaRPr b="1" i="0" sz="1400" u="none" cap="none" strike="noStrike">
              <a:solidFill>
                <a:srgbClr val="FFFFFF"/>
              </a:solidFill>
              <a:latin typeface="Roboto"/>
              <a:ea typeface="Roboto"/>
              <a:cs typeface="Roboto"/>
              <a:sym typeface="Roboto"/>
            </a:endParaRPr>
          </a:p>
        </p:txBody>
      </p:sp>
      <p:sp>
        <p:nvSpPr>
          <p:cNvPr id="443" name="Google Shape;443;g34d2176635f_0_60"/>
          <p:cNvSpPr/>
          <p:nvPr/>
        </p:nvSpPr>
        <p:spPr>
          <a:xfrm>
            <a:off x="104293" y="3309861"/>
            <a:ext cx="1919700" cy="347400"/>
          </a:xfrm>
          <a:prstGeom prst="roundRect">
            <a:avLst>
              <a:gd fmla="val 16667"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Roboto"/>
                <a:ea typeface="Roboto"/>
                <a:cs typeface="Roboto"/>
                <a:sym typeface="Roboto"/>
              </a:rPr>
              <a:t>Tiêu chí</a:t>
            </a:r>
            <a:endParaRPr b="1" i="0" sz="1400" u="none" cap="none" strike="noStrike">
              <a:solidFill>
                <a:srgbClr val="FFFFFF"/>
              </a:solidFill>
              <a:latin typeface="Roboto"/>
              <a:ea typeface="Roboto"/>
              <a:cs typeface="Roboto"/>
              <a:sym typeface="Roboto"/>
            </a:endParaRPr>
          </a:p>
        </p:txBody>
      </p:sp>
      <p:cxnSp>
        <p:nvCxnSpPr>
          <p:cNvPr id="444" name="Google Shape;444;g34d2176635f_0_60"/>
          <p:cNvCxnSpPr/>
          <p:nvPr/>
        </p:nvCxnSpPr>
        <p:spPr>
          <a:xfrm>
            <a:off x="2277294" y="3568343"/>
            <a:ext cx="0" cy="1195200"/>
          </a:xfrm>
          <a:prstGeom prst="straightConnector1">
            <a:avLst/>
          </a:prstGeom>
          <a:noFill/>
          <a:ln cap="flat" cmpd="sng" w="19050">
            <a:solidFill>
              <a:srgbClr val="002B65"/>
            </a:solidFill>
            <a:prstDash val="solid"/>
            <a:round/>
            <a:headEnd len="sm" w="sm" type="none"/>
            <a:tailEnd len="sm" w="sm" type="none"/>
          </a:ln>
        </p:spPr>
      </p:cxnSp>
      <p:cxnSp>
        <p:nvCxnSpPr>
          <p:cNvPr id="445" name="Google Shape;445;g34d2176635f_0_60"/>
          <p:cNvCxnSpPr/>
          <p:nvPr/>
        </p:nvCxnSpPr>
        <p:spPr>
          <a:xfrm>
            <a:off x="5801009" y="3568343"/>
            <a:ext cx="0" cy="1180800"/>
          </a:xfrm>
          <a:prstGeom prst="straightConnector1">
            <a:avLst/>
          </a:prstGeom>
          <a:noFill/>
          <a:ln cap="flat" cmpd="sng" w="19050">
            <a:solidFill>
              <a:srgbClr val="002B65"/>
            </a:solidFill>
            <a:prstDash val="solid"/>
            <a:round/>
            <a:headEnd len="sm" w="sm" type="none"/>
            <a:tailEnd len="sm" w="sm" type="none"/>
          </a:ln>
        </p:spPr>
      </p:cxnSp>
      <p:sp>
        <p:nvSpPr>
          <p:cNvPr id="446" name="Google Shape;446;g34d2176635f_0_60"/>
          <p:cNvSpPr/>
          <p:nvPr/>
        </p:nvSpPr>
        <p:spPr>
          <a:xfrm>
            <a:off x="104293" y="3841374"/>
            <a:ext cx="1919700" cy="3474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Mô hình nhất quán</a:t>
            </a:r>
            <a:endParaRPr/>
          </a:p>
        </p:txBody>
      </p:sp>
      <p:sp>
        <p:nvSpPr>
          <p:cNvPr id="447" name="Google Shape;447;g34d2176635f_0_60"/>
          <p:cNvSpPr/>
          <p:nvPr/>
        </p:nvSpPr>
        <p:spPr>
          <a:xfrm>
            <a:off x="2492632" y="3831663"/>
            <a:ext cx="3047700" cy="3474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Strong Consistency </a:t>
            </a:r>
            <a:r>
              <a:rPr b="1" lang="en-US" sz="1100">
                <a:solidFill>
                  <a:srgbClr val="A64D79"/>
                </a:solidFill>
              </a:rPr>
              <a:t>(ACID)</a:t>
            </a:r>
            <a:endParaRPr b="1">
              <a:solidFill>
                <a:srgbClr val="A64D79"/>
              </a:solidFill>
            </a:endParaRPr>
          </a:p>
        </p:txBody>
      </p:sp>
      <p:sp>
        <p:nvSpPr>
          <p:cNvPr id="448" name="Google Shape;448;g34d2176635f_0_60"/>
          <p:cNvSpPr/>
          <p:nvPr/>
        </p:nvSpPr>
        <p:spPr>
          <a:xfrm>
            <a:off x="5992007" y="3831663"/>
            <a:ext cx="3047700" cy="3474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Eventual Consistency </a:t>
            </a:r>
            <a:r>
              <a:rPr b="1" lang="en-US" sz="1100">
                <a:solidFill>
                  <a:srgbClr val="E06666"/>
                </a:solidFill>
              </a:rPr>
              <a:t>(BASE)</a:t>
            </a:r>
            <a:endParaRPr b="1" i="0" sz="1100" u="none" cap="none" strike="noStrike">
              <a:solidFill>
                <a:srgbClr val="E06666"/>
              </a:solidFill>
              <a:latin typeface="Arial"/>
              <a:ea typeface="Arial"/>
              <a:cs typeface="Arial"/>
              <a:sym typeface="Arial"/>
            </a:endParaRPr>
          </a:p>
        </p:txBody>
      </p:sp>
      <p:sp>
        <p:nvSpPr>
          <p:cNvPr id="449" name="Google Shape;449;g34d2176635f_0_60"/>
          <p:cNvSpPr/>
          <p:nvPr/>
        </p:nvSpPr>
        <p:spPr>
          <a:xfrm>
            <a:off x="104293" y="4372912"/>
            <a:ext cx="1919700" cy="3474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Phản hồi dữ liệu</a:t>
            </a:r>
            <a:endParaRPr/>
          </a:p>
        </p:txBody>
      </p:sp>
      <p:sp>
        <p:nvSpPr>
          <p:cNvPr id="450" name="Google Shape;450;g34d2176635f_0_60"/>
          <p:cNvSpPr/>
          <p:nvPr/>
        </p:nvSpPr>
        <p:spPr>
          <a:xfrm>
            <a:off x="2492632" y="4363201"/>
            <a:ext cx="3047700" cy="3474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Dữ liệu </a:t>
            </a:r>
            <a:r>
              <a:rPr b="1" lang="en-US" sz="1100">
                <a:solidFill>
                  <a:srgbClr val="A64D79"/>
                </a:solidFill>
              </a:rPr>
              <a:t>chính xác </a:t>
            </a:r>
            <a:r>
              <a:rPr lang="en-US" sz="1100"/>
              <a:t>100% ngay lập tức</a:t>
            </a:r>
            <a:endParaRPr/>
          </a:p>
        </p:txBody>
      </p:sp>
      <p:sp>
        <p:nvSpPr>
          <p:cNvPr id="451" name="Google Shape;451;g34d2176635f_0_60"/>
          <p:cNvSpPr/>
          <p:nvPr/>
        </p:nvSpPr>
        <p:spPr>
          <a:xfrm>
            <a:off x="5992007" y="4363201"/>
            <a:ext cx="3047700" cy="3474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Có thể cũ, nhưng </a:t>
            </a:r>
            <a:r>
              <a:rPr b="1" lang="en-US" sz="1100">
                <a:solidFill>
                  <a:srgbClr val="E06666"/>
                </a:solidFill>
              </a:rPr>
              <a:t>dần được cập nhật</a:t>
            </a:r>
            <a:endParaRPr b="1" i="0" sz="1100" u="none" cap="none" strike="noStrike">
              <a:solidFill>
                <a:srgbClr val="E06666"/>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34d2176635f_0_55"/>
          <p:cNvSpPr/>
          <p:nvPr/>
        </p:nvSpPr>
        <p:spPr>
          <a:xfrm>
            <a:off x="2503882" y="403924"/>
            <a:ext cx="3047700" cy="347400"/>
          </a:xfrm>
          <a:prstGeom prst="roundRect">
            <a:avLst>
              <a:gd fmla="val 16667" name="adj"/>
            </a:avLst>
          </a:prstGeom>
          <a:solidFill>
            <a:srgbClr val="D5A6B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Roboto"/>
                <a:ea typeface="Roboto"/>
                <a:cs typeface="Roboto"/>
                <a:sym typeface="Roboto"/>
              </a:rPr>
              <a:t>Relational DB</a:t>
            </a:r>
            <a:endParaRPr/>
          </a:p>
        </p:txBody>
      </p:sp>
      <p:sp>
        <p:nvSpPr>
          <p:cNvPr id="457" name="Google Shape;457;g34d2176635f_0_55"/>
          <p:cNvSpPr/>
          <p:nvPr/>
        </p:nvSpPr>
        <p:spPr>
          <a:xfrm>
            <a:off x="6020219" y="403924"/>
            <a:ext cx="3013800" cy="3474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300"/>
              <a:buFont typeface="Arial"/>
              <a:buNone/>
            </a:pPr>
            <a:r>
              <a:rPr b="1" lang="en-US" sz="1300">
                <a:solidFill>
                  <a:schemeClr val="lt1"/>
                </a:solidFill>
                <a:latin typeface="Roboto"/>
                <a:ea typeface="Roboto"/>
                <a:cs typeface="Roboto"/>
                <a:sym typeface="Roboto"/>
              </a:rPr>
              <a:t>NoSQL</a:t>
            </a:r>
            <a:endParaRPr b="1" i="0" sz="1400" u="none" cap="none" strike="noStrike">
              <a:solidFill>
                <a:srgbClr val="FFFFFF"/>
              </a:solidFill>
              <a:latin typeface="Roboto"/>
              <a:ea typeface="Roboto"/>
              <a:cs typeface="Roboto"/>
              <a:sym typeface="Roboto"/>
            </a:endParaRPr>
          </a:p>
        </p:txBody>
      </p:sp>
      <p:sp>
        <p:nvSpPr>
          <p:cNvPr id="458" name="Google Shape;458;g34d2176635f_0_55"/>
          <p:cNvSpPr/>
          <p:nvPr/>
        </p:nvSpPr>
        <p:spPr>
          <a:xfrm>
            <a:off x="115543" y="403924"/>
            <a:ext cx="1919700" cy="347400"/>
          </a:xfrm>
          <a:prstGeom prst="roundRect">
            <a:avLst>
              <a:gd fmla="val 16667"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Roboto"/>
                <a:ea typeface="Roboto"/>
                <a:cs typeface="Roboto"/>
                <a:sym typeface="Roboto"/>
              </a:rPr>
              <a:t>Tiêu chí</a:t>
            </a:r>
            <a:endParaRPr b="1" i="0" sz="1400" u="none" cap="none" strike="noStrike">
              <a:solidFill>
                <a:srgbClr val="FFFFFF"/>
              </a:solidFill>
              <a:latin typeface="Roboto"/>
              <a:ea typeface="Roboto"/>
              <a:cs typeface="Roboto"/>
              <a:sym typeface="Roboto"/>
            </a:endParaRPr>
          </a:p>
        </p:txBody>
      </p:sp>
      <p:cxnSp>
        <p:nvCxnSpPr>
          <p:cNvPr id="459" name="Google Shape;459;g34d2176635f_0_55"/>
          <p:cNvCxnSpPr/>
          <p:nvPr/>
        </p:nvCxnSpPr>
        <p:spPr>
          <a:xfrm>
            <a:off x="2288544" y="662406"/>
            <a:ext cx="0" cy="2202600"/>
          </a:xfrm>
          <a:prstGeom prst="straightConnector1">
            <a:avLst/>
          </a:prstGeom>
          <a:noFill/>
          <a:ln cap="flat" cmpd="sng" w="19050">
            <a:solidFill>
              <a:srgbClr val="002B65"/>
            </a:solidFill>
            <a:prstDash val="solid"/>
            <a:round/>
            <a:headEnd len="sm" w="sm" type="none"/>
            <a:tailEnd len="sm" w="sm" type="none"/>
          </a:ln>
        </p:spPr>
      </p:cxnSp>
      <p:cxnSp>
        <p:nvCxnSpPr>
          <p:cNvPr id="460" name="Google Shape;460;g34d2176635f_0_55"/>
          <p:cNvCxnSpPr/>
          <p:nvPr/>
        </p:nvCxnSpPr>
        <p:spPr>
          <a:xfrm>
            <a:off x="5812259" y="662406"/>
            <a:ext cx="0" cy="2202600"/>
          </a:xfrm>
          <a:prstGeom prst="straightConnector1">
            <a:avLst/>
          </a:prstGeom>
          <a:noFill/>
          <a:ln cap="flat" cmpd="sng" w="19050">
            <a:solidFill>
              <a:srgbClr val="002B65"/>
            </a:solidFill>
            <a:prstDash val="solid"/>
            <a:round/>
            <a:headEnd len="sm" w="sm" type="none"/>
            <a:tailEnd len="sm" w="sm" type="none"/>
          </a:ln>
        </p:spPr>
      </p:cxnSp>
      <p:sp>
        <p:nvSpPr>
          <p:cNvPr id="461" name="Google Shape;461;g34d2176635f_0_55"/>
          <p:cNvSpPr/>
          <p:nvPr/>
        </p:nvSpPr>
        <p:spPr>
          <a:xfrm>
            <a:off x="115543" y="935437"/>
            <a:ext cx="1919700" cy="3474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Ứng dụng phù hợp</a:t>
            </a:r>
            <a:endParaRPr/>
          </a:p>
        </p:txBody>
      </p:sp>
      <p:sp>
        <p:nvSpPr>
          <p:cNvPr id="462" name="Google Shape;462;g34d2176635f_0_55"/>
          <p:cNvSpPr/>
          <p:nvPr/>
        </p:nvSpPr>
        <p:spPr>
          <a:xfrm>
            <a:off x="2503882" y="925725"/>
            <a:ext cx="3047700" cy="3474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Ngân hàng, tài chính, ERP</a:t>
            </a:r>
            <a:endParaRPr b="1">
              <a:solidFill>
                <a:srgbClr val="A64D79"/>
              </a:solidFill>
            </a:endParaRPr>
          </a:p>
        </p:txBody>
      </p:sp>
      <p:sp>
        <p:nvSpPr>
          <p:cNvPr id="463" name="Google Shape;463;g34d2176635f_0_55"/>
          <p:cNvSpPr/>
          <p:nvPr/>
        </p:nvSpPr>
        <p:spPr>
          <a:xfrm>
            <a:off x="6003257" y="925725"/>
            <a:ext cx="3047700" cy="3474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Mạng xã hội, e-commerce, IoT, big data</a:t>
            </a:r>
            <a:endParaRPr b="1" i="0" sz="1100" u="none" cap="none" strike="noStrike">
              <a:solidFill>
                <a:srgbClr val="E06666"/>
              </a:solidFill>
              <a:latin typeface="Arial"/>
              <a:ea typeface="Arial"/>
              <a:cs typeface="Arial"/>
              <a:sym typeface="Arial"/>
            </a:endParaRPr>
          </a:p>
        </p:txBody>
      </p:sp>
      <p:sp>
        <p:nvSpPr>
          <p:cNvPr id="464" name="Google Shape;464;g34d2176635f_0_55"/>
          <p:cNvSpPr/>
          <p:nvPr/>
        </p:nvSpPr>
        <p:spPr>
          <a:xfrm>
            <a:off x="115543" y="1466974"/>
            <a:ext cx="1919700" cy="3474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Schema &amp; ràng buộc</a:t>
            </a:r>
            <a:endParaRPr/>
          </a:p>
        </p:txBody>
      </p:sp>
      <p:sp>
        <p:nvSpPr>
          <p:cNvPr id="465" name="Google Shape;465;g34d2176635f_0_55"/>
          <p:cNvSpPr/>
          <p:nvPr/>
        </p:nvSpPr>
        <p:spPr>
          <a:xfrm>
            <a:off x="2503882" y="1457263"/>
            <a:ext cx="3047700" cy="3474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A64D79"/>
                </a:solidFill>
              </a:rPr>
              <a:t>Cố định, ràng buộc</a:t>
            </a:r>
            <a:r>
              <a:rPr lang="en-US" sz="1100"/>
              <a:t> chặt chẽ</a:t>
            </a:r>
            <a:endParaRPr/>
          </a:p>
        </p:txBody>
      </p:sp>
      <p:sp>
        <p:nvSpPr>
          <p:cNvPr id="466" name="Google Shape;466;g34d2176635f_0_55"/>
          <p:cNvSpPr/>
          <p:nvPr/>
        </p:nvSpPr>
        <p:spPr>
          <a:xfrm>
            <a:off x="6003257" y="1457263"/>
            <a:ext cx="3047700" cy="3474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E06666"/>
                </a:solidFill>
              </a:rPr>
              <a:t>Linh hoạt</a:t>
            </a:r>
            <a:r>
              <a:rPr lang="en-US" sz="1100"/>
              <a:t>, ít hoặc không có ràng buộc</a:t>
            </a:r>
            <a:endParaRPr b="1" i="0" sz="1100" u="none" cap="none" strike="noStrike">
              <a:solidFill>
                <a:srgbClr val="E06666"/>
              </a:solidFill>
              <a:latin typeface="Arial"/>
              <a:ea typeface="Arial"/>
              <a:cs typeface="Arial"/>
              <a:sym typeface="Arial"/>
            </a:endParaRPr>
          </a:p>
        </p:txBody>
      </p:sp>
      <p:cxnSp>
        <p:nvCxnSpPr>
          <p:cNvPr id="467" name="Google Shape;467;g34d2176635f_0_5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468" name="Google Shape;468;g34d2176635f_0_5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469" name="Google Shape;469;g34d2176635f_0_55"/>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06</a:t>
            </a:r>
            <a:endParaRPr b="0" i="0" sz="1400" u="none" cap="none" strike="noStrike">
              <a:solidFill>
                <a:srgbClr val="000000"/>
              </a:solidFill>
              <a:latin typeface="Arial"/>
              <a:ea typeface="Arial"/>
              <a:cs typeface="Arial"/>
              <a:sym typeface="Arial"/>
            </a:endParaRPr>
          </a:p>
        </p:txBody>
      </p:sp>
      <p:sp>
        <p:nvSpPr>
          <p:cNvPr id="470" name="Google Shape;470;g34d2176635f_0_55"/>
          <p:cNvSpPr/>
          <p:nvPr/>
        </p:nvSpPr>
        <p:spPr>
          <a:xfrm>
            <a:off x="115550" y="1998488"/>
            <a:ext cx="1919700" cy="3879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Mức độ kiểm soát consistency</a:t>
            </a:r>
            <a:endParaRPr/>
          </a:p>
        </p:txBody>
      </p:sp>
      <p:sp>
        <p:nvSpPr>
          <p:cNvPr id="471" name="Google Shape;471;g34d2176635f_0_55"/>
          <p:cNvSpPr/>
          <p:nvPr/>
        </p:nvSpPr>
        <p:spPr>
          <a:xfrm>
            <a:off x="2503882" y="1988776"/>
            <a:ext cx="3047700" cy="3474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Luôn nhất quán</a:t>
            </a:r>
            <a:endParaRPr b="1">
              <a:solidFill>
                <a:srgbClr val="A64D79"/>
              </a:solidFill>
            </a:endParaRPr>
          </a:p>
        </p:txBody>
      </p:sp>
      <p:sp>
        <p:nvSpPr>
          <p:cNvPr id="472" name="Google Shape;472;g34d2176635f_0_55"/>
          <p:cNvSpPr/>
          <p:nvPr/>
        </p:nvSpPr>
        <p:spPr>
          <a:xfrm>
            <a:off x="6003257" y="1988776"/>
            <a:ext cx="3047700" cy="3474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Tùy chỉnh được: strong/quorum/one/eventual</a:t>
            </a:r>
            <a:endParaRPr b="1" i="0" sz="1100" u="none" cap="none" strike="noStrike">
              <a:solidFill>
                <a:srgbClr val="E06666"/>
              </a:solidFill>
              <a:latin typeface="Arial"/>
              <a:ea typeface="Arial"/>
              <a:cs typeface="Arial"/>
              <a:sym typeface="Arial"/>
            </a:endParaRPr>
          </a:p>
        </p:txBody>
      </p:sp>
      <p:sp>
        <p:nvSpPr>
          <p:cNvPr id="473" name="Google Shape;473;g34d2176635f_0_55"/>
          <p:cNvSpPr/>
          <p:nvPr/>
        </p:nvSpPr>
        <p:spPr>
          <a:xfrm>
            <a:off x="115543" y="2530024"/>
            <a:ext cx="1919700" cy="3474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Thay đổi nhiều node</a:t>
            </a:r>
            <a:endParaRPr/>
          </a:p>
        </p:txBody>
      </p:sp>
      <p:sp>
        <p:nvSpPr>
          <p:cNvPr id="474" name="Google Shape;474;g34d2176635f_0_55"/>
          <p:cNvSpPr/>
          <p:nvPr/>
        </p:nvSpPr>
        <p:spPr>
          <a:xfrm>
            <a:off x="2503882" y="2520313"/>
            <a:ext cx="3047700" cy="3474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A64D79"/>
                </a:solidFill>
              </a:rPr>
              <a:t>Khó phổ biến </a:t>
            </a:r>
            <a:r>
              <a:rPr lang="en-US" sz="1100">
                <a:solidFill>
                  <a:schemeClr val="dk1"/>
                </a:solidFill>
              </a:rPr>
              <a:t>(vì thường centralized)</a:t>
            </a:r>
            <a:endParaRPr>
              <a:solidFill>
                <a:schemeClr val="dk1"/>
              </a:solidFill>
            </a:endParaRPr>
          </a:p>
        </p:txBody>
      </p:sp>
      <p:sp>
        <p:nvSpPr>
          <p:cNvPr id="475" name="Google Shape;475;g34d2176635f_0_55"/>
          <p:cNvSpPr/>
          <p:nvPr/>
        </p:nvSpPr>
        <p:spPr>
          <a:xfrm>
            <a:off x="6003257" y="2520313"/>
            <a:ext cx="3047700" cy="3474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E06666"/>
                </a:solidFill>
              </a:rPr>
              <a:t>Phổ biến </a:t>
            </a:r>
            <a:r>
              <a:rPr lang="en-US" sz="1100">
                <a:solidFill>
                  <a:schemeClr val="dk1"/>
                </a:solidFill>
              </a:rPr>
              <a:t>(vì hệ thống phân tán nhiều node)</a:t>
            </a:r>
            <a:endParaRPr i="0" sz="1100" u="none" cap="none" strike="noStrike">
              <a:solidFill>
                <a:schemeClr val="dk1"/>
              </a:solidFill>
            </a:endParaRPr>
          </a:p>
        </p:txBody>
      </p:sp>
      <p:sp>
        <p:nvSpPr>
          <p:cNvPr id="476" name="Google Shape;476;g34d2176635f_0_55"/>
          <p:cNvSpPr/>
          <p:nvPr/>
        </p:nvSpPr>
        <p:spPr>
          <a:xfrm>
            <a:off x="104900" y="2984000"/>
            <a:ext cx="89757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Phân loại NoSQL</a:t>
            </a:r>
            <a:endParaRPr b="1" i="0" sz="1300" u="none" cap="none" strike="noStrike">
              <a:solidFill>
                <a:schemeClr val="lt1"/>
              </a:solidFill>
              <a:latin typeface="Roboto"/>
              <a:ea typeface="Roboto"/>
              <a:cs typeface="Roboto"/>
              <a:sym typeface="Roboto"/>
            </a:endParaRPr>
          </a:p>
        </p:txBody>
      </p:sp>
      <p:sp>
        <p:nvSpPr>
          <p:cNvPr id="477" name="Google Shape;477;g34d2176635f_0_55"/>
          <p:cNvSpPr/>
          <p:nvPr/>
        </p:nvSpPr>
        <p:spPr>
          <a:xfrm>
            <a:off x="2503882" y="3401711"/>
            <a:ext cx="3047700" cy="347400"/>
          </a:xfrm>
          <a:prstGeom prst="roundRect">
            <a:avLst>
              <a:gd fmla="val 16667" name="adj"/>
            </a:avLst>
          </a:prstGeom>
          <a:solidFill>
            <a:srgbClr val="45818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Roboto"/>
                <a:ea typeface="Roboto"/>
                <a:cs typeface="Roboto"/>
                <a:sym typeface="Roboto"/>
              </a:rPr>
              <a:t>Đặc điểm chính</a:t>
            </a:r>
            <a:endParaRPr/>
          </a:p>
        </p:txBody>
      </p:sp>
      <p:sp>
        <p:nvSpPr>
          <p:cNvPr id="478" name="Google Shape;478;g34d2176635f_0_55"/>
          <p:cNvSpPr/>
          <p:nvPr/>
        </p:nvSpPr>
        <p:spPr>
          <a:xfrm>
            <a:off x="6020225" y="3401700"/>
            <a:ext cx="3047700" cy="347400"/>
          </a:xfrm>
          <a:prstGeom prst="roundRect">
            <a:avLst>
              <a:gd fmla="val 16667" name="adj"/>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300"/>
              <a:buFont typeface="Arial"/>
              <a:buNone/>
            </a:pPr>
            <a:r>
              <a:rPr b="1" lang="en-US" sz="1300">
                <a:solidFill>
                  <a:schemeClr val="lt1"/>
                </a:solidFill>
                <a:latin typeface="Roboto"/>
                <a:ea typeface="Roboto"/>
                <a:cs typeface="Roboto"/>
                <a:sym typeface="Roboto"/>
              </a:rPr>
              <a:t>Ví dụ</a:t>
            </a:r>
            <a:endParaRPr b="1" i="0" sz="1400" u="none" cap="none" strike="noStrike">
              <a:solidFill>
                <a:srgbClr val="FFFFFF"/>
              </a:solidFill>
              <a:latin typeface="Roboto"/>
              <a:ea typeface="Roboto"/>
              <a:cs typeface="Roboto"/>
              <a:sym typeface="Roboto"/>
            </a:endParaRPr>
          </a:p>
        </p:txBody>
      </p:sp>
      <p:sp>
        <p:nvSpPr>
          <p:cNvPr id="479" name="Google Shape;479;g34d2176635f_0_55"/>
          <p:cNvSpPr/>
          <p:nvPr/>
        </p:nvSpPr>
        <p:spPr>
          <a:xfrm>
            <a:off x="115543" y="3401711"/>
            <a:ext cx="1919700" cy="347400"/>
          </a:xfrm>
          <a:prstGeom prst="roundRect">
            <a:avLst>
              <a:gd fmla="val 16667"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Roboto"/>
                <a:ea typeface="Roboto"/>
                <a:cs typeface="Roboto"/>
                <a:sym typeface="Roboto"/>
              </a:rPr>
              <a:t>Loại</a:t>
            </a:r>
            <a:endParaRPr b="1" i="0" sz="1400" u="none" cap="none" strike="noStrike">
              <a:solidFill>
                <a:srgbClr val="FFFFFF"/>
              </a:solidFill>
              <a:latin typeface="Roboto"/>
              <a:ea typeface="Roboto"/>
              <a:cs typeface="Roboto"/>
              <a:sym typeface="Roboto"/>
            </a:endParaRPr>
          </a:p>
        </p:txBody>
      </p:sp>
      <p:sp>
        <p:nvSpPr>
          <p:cNvPr id="480" name="Google Shape;480;g34d2176635f_0_55"/>
          <p:cNvSpPr/>
          <p:nvPr/>
        </p:nvSpPr>
        <p:spPr>
          <a:xfrm>
            <a:off x="115543" y="3933224"/>
            <a:ext cx="1919700" cy="3474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Document</a:t>
            </a:r>
            <a:endParaRPr/>
          </a:p>
        </p:txBody>
      </p:sp>
      <p:sp>
        <p:nvSpPr>
          <p:cNvPr id="481" name="Google Shape;481;g34d2176635f_0_55"/>
          <p:cNvSpPr/>
          <p:nvPr/>
        </p:nvSpPr>
        <p:spPr>
          <a:xfrm>
            <a:off x="2503882" y="3923513"/>
            <a:ext cx="3047700" cy="347400"/>
          </a:xfrm>
          <a:prstGeom prst="roundRect">
            <a:avLst>
              <a:gd fmla="val 16667" name="adj"/>
            </a:avLst>
          </a:prstGeom>
          <a:noFill/>
          <a:ln cap="flat" cmpd="sng" w="9525">
            <a:solidFill>
              <a:srgbClr val="76A5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Dạng JSON, linh hoạt</a:t>
            </a:r>
            <a:endParaRPr b="1">
              <a:solidFill>
                <a:srgbClr val="A64D79"/>
              </a:solidFill>
            </a:endParaRPr>
          </a:p>
        </p:txBody>
      </p:sp>
      <p:sp>
        <p:nvSpPr>
          <p:cNvPr id="482" name="Google Shape;482;g34d2176635f_0_55"/>
          <p:cNvSpPr/>
          <p:nvPr/>
        </p:nvSpPr>
        <p:spPr>
          <a:xfrm>
            <a:off x="6003257" y="3923513"/>
            <a:ext cx="3047700" cy="347400"/>
          </a:xfrm>
          <a:prstGeom prst="roundRect">
            <a:avLst>
              <a:gd fmla="val 16667" name="adj"/>
            </a:avLst>
          </a:prstGeom>
          <a:noFill/>
          <a:ln cap="flat" cmpd="sng" w="9525">
            <a:solidFill>
              <a:srgbClr val="76A5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MongoDB, CouchDB</a:t>
            </a:r>
            <a:endParaRPr b="1" i="0" sz="1100" u="none" cap="none" strike="noStrike">
              <a:solidFill>
                <a:srgbClr val="E06666"/>
              </a:solidFill>
              <a:latin typeface="Arial"/>
              <a:ea typeface="Arial"/>
              <a:cs typeface="Arial"/>
              <a:sym typeface="Arial"/>
            </a:endParaRPr>
          </a:p>
        </p:txBody>
      </p:sp>
      <p:sp>
        <p:nvSpPr>
          <p:cNvPr id="483" name="Google Shape;483;g34d2176635f_0_55"/>
          <p:cNvSpPr/>
          <p:nvPr/>
        </p:nvSpPr>
        <p:spPr>
          <a:xfrm>
            <a:off x="115543" y="4464762"/>
            <a:ext cx="1919700" cy="3474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Key-Value</a:t>
            </a:r>
            <a:endParaRPr/>
          </a:p>
        </p:txBody>
      </p:sp>
      <p:sp>
        <p:nvSpPr>
          <p:cNvPr id="484" name="Google Shape;484;g34d2176635f_0_55"/>
          <p:cNvSpPr/>
          <p:nvPr/>
        </p:nvSpPr>
        <p:spPr>
          <a:xfrm>
            <a:off x="2503882" y="4455051"/>
            <a:ext cx="3047700" cy="347400"/>
          </a:xfrm>
          <a:prstGeom prst="roundRect">
            <a:avLst>
              <a:gd fmla="val 16667" name="adj"/>
            </a:avLst>
          </a:prstGeom>
          <a:noFill/>
          <a:ln cap="flat" cmpd="sng" w="9525">
            <a:solidFill>
              <a:srgbClr val="76A5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Nhanh, đơn giản</a:t>
            </a:r>
            <a:endParaRPr>
              <a:solidFill>
                <a:schemeClr val="dk1"/>
              </a:solidFill>
            </a:endParaRPr>
          </a:p>
        </p:txBody>
      </p:sp>
      <p:sp>
        <p:nvSpPr>
          <p:cNvPr id="485" name="Google Shape;485;g34d2176635f_0_55"/>
          <p:cNvSpPr/>
          <p:nvPr/>
        </p:nvSpPr>
        <p:spPr>
          <a:xfrm>
            <a:off x="6003257" y="4455051"/>
            <a:ext cx="3047700" cy="347400"/>
          </a:xfrm>
          <a:prstGeom prst="roundRect">
            <a:avLst>
              <a:gd fmla="val 16667" name="adj"/>
            </a:avLst>
          </a:prstGeom>
          <a:noFill/>
          <a:ln cap="flat" cmpd="sng" w="9525">
            <a:solidFill>
              <a:srgbClr val="76A5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Redis, DynamoDB</a:t>
            </a:r>
            <a:endParaRPr b="1" i="0" sz="1100" u="none" cap="none" strike="noStrike">
              <a:solidFill>
                <a:srgbClr val="E06666"/>
              </a:solidFill>
              <a:latin typeface="Arial"/>
              <a:ea typeface="Arial"/>
              <a:cs typeface="Arial"/>
              <a:sym typeface="Arial"/>
            </a:endParaRPr>
          </a:p>
        </p:txBody>
      </p:sp>
      <p:graphicFrame>
        <p:nvGraphicFramePr>
          <p:cNvPr id="486" name="Google Shape;486;g34d2176635f_0_55"/>
          <p:cNvGraphicFramePr/>
          <p:nvPr/>
        </p:nvGraphicFramePr>
        <p:xfrm>
          <a:off x="153000" y="432988"/>
          <a:ext cx="3000000" cy="3000000"/>
        </p:xfrm>
        <a:graphic>
          <a:graphicData uri="http://schemas.openxmlformats.org/drawingml/2006/table">
            <a:tbl>
              <a:tblPr>
                <a:noFill/>
                <a:tableStyleId>{4D742241-346C-4F74-8D14-CCCEB0BC413D}</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487" name="Google Shape;487;g34d2176635f_0_55"/>
          <p:cNvGraphicFramePr/>
          <p:nvPr/>
        </p:nvGraphicFramePr>
        <p:xfrm>
          <a:off x="-318650" y="639538"/>
          <a:ext cx="3000000" cy="3000000"/>
        </p:xfrm>
        <a:graphic>
          <a:graphicData uri="http://schemas.openxmlformats.org/drawingml/2006/table">
            <a:tbl>
              <a:tblPr>
                <a:noFill/>
                <a:tableStyleId>{4D742241-346C-4F74-8D14-CCCEB0BC413D}</a:tableStyleId>
              </a:tblPr>
              <a:tblGrid>
                <a:gridCol w="1662275"/>
              </a:tblGrid>
              <a:tr h="190500">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488" name="Google Shape;488;g34d2176635f_0_55"/>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489" name="Google Shape;489;g34d2176635f_0_55"/>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NoSQL so sánh với Relational DB và phân loại NoSQL</a:t>
            </a:r>
            <a:r>
              <a:rPr b="1" i="0" lang="en-US" sz="1400" u="none" cap="none" strike="noStrike">
                <a:solidFill>
                  <a:srgbClr val="002B65"/>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cxnSp>
        <p:nvCxnSpPr>
          <p:cNvPr id="494" name="Google Shape;494;g34d2176635f_0_337"/>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495" name="Google Shape;495;g34d2176635f_0_337"/>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496" name="Google Shape;496;g34d2176635f_0_337"/>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07</a:t>
            </a:r>
            <a:endParaRPr b="0" i="0" sz="1400" u="none" cap="none" strike="noStrike">
              <a:solidFill>
                <a:srgbClr val="000000"/>
              </a:solidFill>
              <a:latin typeface="Arial"/>
              <a:ea typeface="Arial"/>
              <a:cs typeface="Arial"/>
              <a:sym typeface="Arial"/>
            </a:endParaRPr>
          </a:p>
        </p:txBody>
      </p:sp>
      <p:cxnSp>
        <p:nvCxnSpPr>
          <p:cNvPr id="497" name="Google Shape;497;g34d2176635f_0_337"/>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498" name="Google Shape;498;g34d2176635f_0_337"/>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 Phân loại, ưu - nhược điểm và khi nên dùng NoSQL</a:t>
            </a:r>
            <a:r>
              <a:rPr b="1" lang="en-US">
                <a:solidFill>
                  <a:srgbClr val="002B65"/>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499" name="Google Shape;499;g34d2176635f_0_337"/>
          <p:cNvSpPr/>
          <p:nvPr/>
        </p:nvSpPr>
        <p:spPr>
          <a:xfrm>
            <a:off x="84150" y="521663"/>
            <a:ext cx="89757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Phân loại NoSQL</a:t>
            </a:r>
            <a:endParaRPr b="1" i="0" sz="1300" u="none" cap="none" strike="noStrike">
              <a:solidFill>
                <a:schemeClr val="lt1"/>
              </a:solidFill>
              <a:latin typeface="Roboto"/>
              <a:ea typeface="Roboto"/>
              <a:cs typeface="Roboto"/>
              <a:sym typeface="Roboto"/>
            </a:endParaRPr>
          </a:p>
        </p:txBody>
      </p:sp>
      <p:sp>
        <p:nvSpPr>
          <p:cNvPr id="500" name="Google Shape;500;g34d2176635f_0_337"/>
          <p:cNvSpPr/>
          <p:nvPr/>
        </p:nvSpPr>
        <p:spPr>
          <a:xfrm>
            <a:off x="2483132" y="939374"/>
            <a:ext cx="3047700" cy="347400"/>
          </a:xfrm>
          <a:prstGeom prst="roundRect">
            <a:avLst>
              <a:gd fmla="val 16667" name="adj"/>
            </a:avLst>
          </a:prstGeom>
          <a:solidFill>
            <a:srgbClr val="45818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Roboto"/>
                <a:ea typeface="Roboto"/>
                <a:cs typeface="Roboto"/>
                <a:sym typeface="Roboto"/>
              </a:rPr>
              <a:t>Đặc điểm chính</a:t>
            </a:r>
            <a:endParaRPr/>
          </a:p>
        </p:txBody>
      </p:sp>
      <p:sp>
        <p:nvSpPr>
          <p:cNvPr id="501" name="Google Shape;501;g34d2176635f_0_337"/>
          <p:cNvSpPr/>
          <p:nvPr/>
        </p:nvSpPr>
        <p:spPr>
          <a:xfrm>
            <a:off x="5999475" y="939363"/>
            <a:ext cx="3047700" cy="347400"/>
          </a:xfrm>
          <a:prstGeom prst="roundRect">
            <a:avLst>
              <a:gd fmla="val 16667" name="adj"/>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300"/>
              <a:buFont typeface="Arial"/>
              <a:buNone/>
            </a:pPr>
            <a:r>
              <a:rPr b="1" lang="en-US" sz="1300">
                <a:solidFill>
                  <a:schemeClr val="lt1"/>
                </a:solidFill>
                <a:latin typeface="Roboto"/>
                <a:ea typeface="Roboto"/>
                <a:cs typeface="Roboto"/>
                <a:sym typeface="Roboto"/>
              </a:rPr>
              <a:t>Ví dụ</a:t>
            </a:r>
            <a:endParaRPr b="1" i="0" sz="1400" u="none" cap="none" strike="noStrike">
              <a:solidFill>
                <a:srgbClr val="FFFFFF"/>
              </a:solidFill>
              <a:latin typeface="Roboto"/>
              <a:ea typeface="Roboto"/>
              <a:cs typeface="Roboto"/>
              <a:sym typeface="Roboto"/>
            </a:endParaRPr>
          </a:p>
        </p:txBody>
      </p:sp>
      <p:sp>
        <p:nvSpPr>
          <p:cNvPr id="502" name="Google Shape;502;g34d2176635f_0_337"/>
          <p:cNvSpPr/>
          <p:nvPr/>
        </p:nvSpPr>
        <p:spPr>
          <a:xfrm>
            <a:off x="94793" y="939374"/>
            <a:ext cx="1919700" cy="347400"/>
          </a:xfrm>
          <a:prstGeom prst="roundRect">
            <a:avLst>
              <a:gd fmla="val 16667"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Roboto"/>
                <a:ea typeface="Roboto"/>
                <a:cs typeface="Roboto"/>
                <a:sym typeface="Roboto"/>
              </a:rPr>
              <a:t>Loại</a:t>
            </a:r>
            <a:endParaRPr b="1" i="0" sz="1400" u="none" cap="none" strike="noStrike">
              <a:solidFill>
                <a:srgbClr val="FFFFFF"/>
              </a:solidFill>
              <a:latin typeface="Roboto"/>
              <a:ea typeface="Roboto"/>
              <a:cs typeface="Roboto"/>
              <a:sym typeface="Roboto"/>
            </a:endParaRPr>
          </a:p>
        </p:txBody>
      </p:sp>
      <p:sp>
        <p:nvSpPr>
          <p:cNvPr id="503" name="Google Shape;503;g34d2176635f_0_337"/>
          <p:cNvSpPr/>
          <p:nvPr/>
        </p:nvSpPr>
        <p:spPr>
          <a:xfrm>
            <a:off x="94793" y="1470886"/>
            <a:ext cx="1919700" cy="3474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Column</a:t>
            </a:r>
            <a:endParaRPr/>
          </a:p>
        </p:txBody>
      </p:sp>
      <p:sp>
        <p:nvSpPr>
          <p:cNvPr id="504" name="Google Shape;504;g34d2176635f_0_337"/>
          <p:cNvSpPr/>
          <p:nvPr/>
        </p:nvSpPr>
        <p:spPr>
          <a:xfrm>
            <a:off x="2483132" y="1461176"/>
            <a:ext cx="3047700" cy="347400"/>
          </a:xfrm>
          <a:prstGeom prst="roundRect">
            <a:avLst>
              <a:gd fmla="val 16667" name="adj"/>
            </a:avLst>
          </a:prstGeom>
          <a:noFill/>
          <a:ln cap="flat" cmpd="sng" w="9525">
            <a:solidFill>
              <a:srgbClr val="76A5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Tối ưu đọc/ghi hàng loạt</a:t>
            </a:r>
            <a:endParaRPr b="1">
              <a:solidFill>
                <a:srgbClr val="A64D79"/>
              </a:solidFill>
            </a:endParaRPr>
          </a:p>
        </p:txBody>
      </p:sp>
      <p:sp>
        <p:nvSpPr>
          <p:cNvPr id="505" name="Google Shape;505;g34d2176635f_0_337"/>
          <p:cNvSpPr/>
          <p:nvPr/>
        </p:nvSpPr>
        <p:spPr>
          <a:xfrm>
            <a:off x="5982507" y="1461176"/>
            <a:ext cx="3047700" cy="347400"/>
          </a:xfrm>
          <a:prstGeom prst="roundRect">
            <a:avLst>
              <a:gd fmla="val 16667" name="adj"/>
            </a:avLst>
          </a:prstGeom>
          <a:noFill/>
          <a:ln cap="flat" cmpd="sng" w="9525">
            <a:solidFill>
              <a:srgbClr val="76A5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Cassandra, HBase</a:t>
            </a:r>
            <a:endParaRPr b="1" i="0" sz="1100" u="none" cap="none" strike="noStrike">
              <a:solidFill>
                <a:srgbClr val="E06666"/>
              </a:solidFill>
              <a:latin typeface="Arial"/>
              <a:ea typeface="Arial"/>
              <a:cs typeface="Arial"/>
              <a:sym typeface="Arial"/>
            </a:endParaRPr>
          </a:p>
        </p:txBody>
      </p:sp>
      <p:sp>
        <p:nvSpPr>
          <p:cNvPr id="506" name="Google Shape;506;g34d2176635f_0_337"/>
          <p:cNvSpPr/>
          <p:nvPr/>
        </p:nvSpPr>
        <p:spPr>
          <a:xfrm>
            <a:off x="94793" y="2002424"/>
            <a:ext cx="1919700" cy="3474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Graph</a:t>
            </a:r>
            <a:endParaRPr/>
          </a:p>
        </p:txBody>
      </p:sp>
      <p:sp>
        <p:nvSpPr>
          <p:cNvPr id="507" name="Google Shape;507;g34d2176635f_0_337"/>
          <p:cNvSpPr/>
          <p:nvPr/>
        </p:nvSpPr>
        <p:spPr>
          <a:xfrm>
            <a:off x="2483132" y="1992713"/>
            <a:ext cx="3047700" cy="347400"/>
          </a:xfrm>
          <a:prstGeom prst="roundRect">
            <a:avLst>
              <a:gd fmla="val 16667" name="adj"/>
            </a:avLst>
          </a:prstGeom>
          <a:noFill/>
          <a:ln cap="flat" cmpd="sng" w="9525">
            <a:solidFill>
              <a:srgbClr val="76A5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Phân tích mối quan hệ phức tạp</a:t>
            </a:r>
            <a:endParaRPr>
              <a:solidFill>
                <a:schemeClr val="dk1"/>
              </a:solidFill>
            </a:endParaRPr>
          </a:p>
        </p:txBody>
      </p:sp>
      <p:sp>
        <p:nvSpPr>
          <p:cNvPr id="508" name="Google Shape;508;g34d2176635f_0_337"/>
          <p:cNvSpPr/>
          <p:nvPr/>
        </p:nvSpPr>
        <p:spPr>
          <a:xfrm>
            <a:off x="5982507" y="1992713"/>
            <a:ext cx="3047700" cy="347400"/>
          </a:xfrm>
          <a:prstGeom prst="roundRect">
            <a:avLst>
              <a:gd fmla="val 16667" name="adj"/>
            </a:avLst>
          </a:prstGeom>
          <a:noFill/>
          <a:ln cap="flat" cmpd="sng" w="9525">
            <a:solidFill>
              <a:srgbClr val="76A5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Neo4j, ArangoDB</a:t>
            </a:r>
            <a:endParaRPr b="1" i="0" sz="1100" u="none" cap="none" strike="noStrike">
              <a:solidFill>
                <a:srgbClr val="E06666"/>
              </a:solidFill>
              <a:latin typeface="Arial"/>
              <a:ea typeface="Arial"/>
              <a:cs typeface="Arial"/>
              <a:sym typeface="Arial"/>
            </a:endParaRPr>
          </a:p>
        </p:txBody>
      </p:sp>
      <p:cxnSp>
        <p:nvCxnSpPr>
          <p:cNvPr id="509" name="Google Shape;509;g34d2176635f_0_337"/>
          <p:cNvCxnSpPr/>
          <p:nvPr/>
        </p:nvCxnSpPr>
        <p:spPr>
          <a:xfrm>
            <a:off x="600" y="2624550"/>
            <a:ext cx="9142800" cy="0"/>
          </a:xfrm>
          <a:prstGeom prst="straightConnector1">
            <a:avLst/>
          </a:prstGeom>
          <a:noFill/>
          <a:ln cap="flat" cmpd="sng" w="9525">
            <a:solidFill>
              <a:srgbClr val="002B65"/>
            </a:solidFill>
            <a:prstDash val="dash"/>
            <a:round/>
            <a:headEnd len="sm" w="sm" type="none"/>
            <a:tailEnd len="sm" w="sm" type="none"/>
          </a:ln>
        </p:spPr>
      </p:cxnSp>
      <p:sp>
        <p:nvSpPr>
          <p:cNvPr id="510" name="Google Shape;510;g34d2176635f_0_337"/>
          <p:cNvSpPr txBox="1"/>
          <p:nvPr/>
        </p:nvSpPr>
        <p:spPr>
          <a:xfrm>
            <a:off x="805925" y="3248725"/>
            <a:ext cx="1773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Linh hoạt</a:t>
            </a:r>
            <a:endParaRPr b="0" i="0" sz="1100" u="none" cap="none" strike="noStrike">
              <a:solidFill>
                <a:schemeClr val="dk1"/>
              </a:solidFill>
              <a:latin typeface="Arial"/>
              <a:ea typeface="Arial"/>
              <a:cs typeface="Arial"/>
              <a:sym typeface="Arial"/>
            </a:endParaRPr>
          </a:p>
        </p:txBody>
      </p:sp>
      <p:sp>
        <p:nvSpPr>
          <p:cNvPr id="511" name="Google Shape;511;g34d2176635f_0_337"/>
          <p:cNvSpPr txBox="1"/>
          <p:nvPr/>
        </p:nvSpPr>
        <p:spPr>
          <a:xfrm>
            <a:off x="3103450" y="4144375"/>
            <a:ext cx="1093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Kỹ thuật xử lý phức tạp</a:t>
            </a:r>
            <a:endParaRPr b="1" i="0" sz="1100" u="none" cap="none" strike="noStrike">
              <a:solidFill>
                <a:srgbClr val="DD7E6B"/>
              </a:solidFill>
              <a:latin typeface="Arial"/>
              <a:ea typeface="Arial"/>
              <a:cs typeface="Arial"/>
              <a:sym typeface="Arial"/>
            </a:endParaRPr>
          </a:p>
        </p:txBody>
      </p:sp>
      <p:sp>
        <p:nvSpPr>
          <p:cNvPr id="512" name="Google Shape;512;g34d2176635f_0_337"/>
          <p:cNvSpPr txBox="1"/>
          <p:nvPr/>
        </p:nvSpPr>
        <p:spPr>
          <a:xfrm>
            <a:off x="4242576" y="4144363"/>
            <a:ext cx="1383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Không đảm bảo ACID chặt chẽ</a:t>
            </a:r>
            <a:endParaRPr b="0" i="0" u="none" cap="none" strike="noStrike">
              <a:solidFill>
                <a:schemeClr val="dk1"/>
              </a:solidFill>
              <a:latin typeface="Arial"/>
              <a:ea typeface="Arial"/>
              <a:cs typeface="Arial"/>
              <a:sym typeface="Arial"/>
            </a:endParaRPr>
          </a:p>
        </p:txBody>
      </p:sp>
      <p:sp>
        <p:nvSpPr>
          <p:cNvPr id="513" name="Google Shape;513;g34d2176635f_0_337"/>
          <p:cNvSpPr/>
          <p:nvPr/>
        </p:nvSpPr>
        <p:spPr>
          <a:xfrm>
            <a:off x="165300" y="2809475"/>
            <a:ext cx="2736000" cy="317100"/>
          </a:xfrm>
          <a:prstGeom prst="round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Ưu điểm</a:t>
            </a:r>
            <a:endParaRPr b="1" i="0" sz="1300" u="none" cap="none" strike="noStrike">
              <a:solidFill>
                <a:schemeClr val="lt1"/>
              </a:solidFill>
              <a:latin typeface="Roboto"/>
              <a:ea typeface="Roboto"/>
              <a:cs typeface="Roboto"/>
              <a:sym typeface="Roboto"/>
            </a:endParaRPr>
          </a:p>
        </p:txBody>
      </p:sp>
      <p:sp>
        <p:nvSpPr>
          <p:cNvPr id="514" name="Google Shape;514;g34d2176635f_0_337"/>
          <p:cNvSpPr/>
          <p:nvPr/>
        </p:nvSpPr>
        <p:spPr>
          <a:xfrm>
            <a:off x="3085175" y="2817925"/>
            <a:ext cx="2352900" cy="317100"/>
          </a:xfrm>
          <a:prstGeom prst="round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Nhược điểm</a:t>
            </a:r>
            <a:endParaRPr b="1" i="0" sz="1300" u="none" cap="none" strike="noStrike">
              <a:solidFill>
                <a:schemeClr val="lt1"/>
              </a:solidFill>
              <a:latin typeface="Roboto"/>
              <a:ea typeface="Roboto"/>
              <a:cs typeface="Roboto"/>
              <a:sym typeface="Roboto"/>
            </a:endParaRPr>
          </a:p>
        </p:txBody>
      </p:sp>
      <p:cxnSp>
        <p:nvCxnSpPr>
          <p:cNvPr id="515" name="Google Shape;515;g34d2176635f_0_337"/>
          <p:cNvCxnSpPr/>
          <p:nvPr/>
        </p:nvCxnSpPr>
        <p:spPr>
          <a:xfrm>
            <a:off x="2992425" y="3135013"/>
            <a:ext cx="0" cy="1618500"/>
          </a:xfrm>
          <a:prstGeom prst="straightConnector1">
            <a:avLst/>
          </a:prstGeom>
          <a:noFill/>
          <a:ln cap="flat" cmpd="sng" w="9525">
            <a:solidFill>
              <a:srgbClr val="002B65"/>
            </a:solidFill>
            <a:prstDash val="dash"/>
            <a:round/>
            <a:headEnd len="sm" w="sm" type="none"/>
            <a:tailEnd len="sm" w="sm" type="none"/>
          </a:ln>
        </p:spPr>
      </p:cxnSp>
      <p:sp>
        <p:nvSpPr>
          <p:cNvPr id="516" name="Google Shape;516;g34d2176635f_0_337"/>
          <p:cNvSpPr txBox="1"/>
          <p:nvPr/>
        </p:nvSpPr>
        <p:spPr>
          <a:xfrm>
            <a:off x="814160" y="3729685"/>
            <a:ext cx="2030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Dễ scale ngang</a:t>
            </a:r>
            <a:endParaRPr b="0" i="0" sz="1400" u="none" cap="none" strike="noStrike">
              <a:solidFill>
                <a:srgbClr val="000000"/>
              </a:solidFill>
              <a:latin typeface="Arial"/>
              <a:ea typeface="Arial"/>
              <a:cs typeface="Arial"/>
              <a:sym typeface="Arial"/>
            </a:endParaRPr>
          </a:p>
        </p:txBody>
      </p:sp>
      <p:sp>
        <p:nvSpPr>
          <p:cNvPr id="517" name="Google Shape;517;g34d2176635f_0_337"/>
          <p:cNvSpPr txBox="1"/>
          <p:nvPr/>
        </p:nvSpPr>
        <p:spPr>
          <a:xfrm>
            <a:off x="814160" y="4241320"/>
            <a:ext cx="2087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Hiệu quả với dữ liệu lớn và phân tán</a:t>
            </a:r>
            <a:endParaRPr b="0" i="0" sz="1400" u="none" cap="none" strike="noStrike">
              <a:solidFill>
                <a:srgbClr val="000000"/>
              </a:solidFill>
              <a:latin typeface="Arial"/>
              <a:ea typeface="Arial"/>
              <a:cs typeface="Arial"/>
              <a:sym typeface="Arial"/>
            </a:endParaRPr>
          </a:p>
        </p:txBody>
      </p:sp>
      <p:pic>
        <p:nvPicPr>
          <p:cNvPr descr="Convenience - Free business and finance icons" id="518" name="Google Shape;518;g34d2176635f_0_337"/>
          <p:cNvPicPr preferRelativeResize="0"/>
          <p:nvPr/>
        </p:nvPicPr>
        <p:blipFill rotWithShape="1">
          <a:blip r:embed="rId3">
            <a:alphaModFix/>
          </a:blip>
          <a:srcRect b="0" l="0" r="0" t="0"/>
          <a:stretch/>
        </p:blipFill>
        <p:spPr>
          <a:xfrm>
            <a:off x="165307" y="3194219"/>
            <a:ext cx="480212" cy="480212"/>
          </a:xfrm>
          <a:prstGeom prst="rect">
            <a:avLst/>
          </a:prstGeom>
          <a:noFill/>
          <a:ln>
            <a:noFill/>
          </a:ln>
        </p:spPr>
      </p:pic>
      <p:pic>
        <p:nvPicPr>
          <p:cNvPr id="519" name="Google Shape;519;g34d2176635f_0_337"/>
          <p:cNvPicPr preferRelativeResize="0"/>
          <p:nvPr/>
        </p:nvPicPr>
        <p:blipFill rotWithShape="1">
          <a:blip r:embed="rId4">
            <a:alphaModFix/>
          </a:blip>
          <a:srcRect b="0" l="0" r="0" t="0"/>
          <a:stretch/>
        </p:blipFill>
        <p:spPr>
          <a:xfrm>
            <a:off x="-146703" y="3430314"/>
            <a:ext cx="1259532" cy="1358031"/>
          </a:xfrm>
          <a:prstGeom prst="rect">
            <a:avLst/>
          </a:prstGeom>
          <a:noFill/>
          <a:ln>
            <a:noFill/>
          </a:ln>
        </p:spPr>
      </p:pic>
      <p:pic>
        <p:nvPicPr>
          <p:cNvPr id="520" name="Google Shape;520;g34d2176635f_0_337"/>
          <p:cNvPicPr preferRelativeResize="0"/>
          <p:nvPr/>
        </p:nvPicPr>
        <p:blipFill>
          <a:blip r:embed="rId5">
            <a:alphaModFix/>
          </a:blip>
          <a:stretch>
            <a:fillRect/>
          </a:stretch>
        </p:blipFill>
        <p:spPr>
          <a:xfrm>
            <a:off x="199775" y="4244112"/>
            <a:ext cx="523197" cy="523203"/>
          </a:xfrm>
          <a:prstGeom prst="rect">
            <a:avLst/>
          </a:prstGeom>
          <a:noFill/>
          <a:ln>
            <a:noFill/>
          </a:ln>
        </p:spPr>
      </p:pic>
      <p:cxnSp>
        <p:nvCxnSpPr>
          <p:cNvPr id="521" name="Google Shape;521;g34d2176635f_0_337"/>
          <p:cNvCxnSpPr/>
          <p:nvPr/>
        </p:nvCxnSpPr>
        <p:spPr>
          <a:xfrm>
            <a:off x="5530825" y="3135013"/>
            <a:ext cx="0" cy="1618500"/>
          </a:xfrm>
          <a:prstGeom prst="straightConnector1">
            <a:avLst/>
          </a:prstGeom>
          <a:noFill/>
          <a:ln cap="flat" cmpd="sng" w="9525">
            <a:solidFill>
              <a:srgbClr val="002B65"/>
            </a:solidFill>
            <a:prstDash val="dash"/>
            <a:round/>
            <a:headEnd len="sm" w="sm" type="none"/>
            <a:tailEnd len="sm" w="sm" type="none"/>
          </a:ln>
        </p:spPr>
      </p:cxnSp>
      <p:pic>
        <p:nvPicPr>
          <p:cNvPr id="522" name="Google Shape;522;g34d2176635f_0_337"/>
          <p:cNvPicPr preferRelativeResize="0"/>
          <p:nvPr/>
        </p:nvPicPr>
        <p:blipFill>
          <a:blip r:embed="rId6">
            <a:alphaModFix/>
          </a:blip>
          <a:stretch>
            <a:fillRect/>
          </a:stretch>
        </p:blipFill>
        <p:spPr>
          <a:xfrm>
            <a:off x="3195542" y="3328392"/>
            <a:ext cx="768000" cy="767992"/>
          </a:xfrm>
          <a:prstGeom prst="rect">
            <a:avLst/>
          </a:prstGeom>
          <a:noFill/>
          <a:ln>
            <a:noFill/>
          </a:ln>
        </p:spPr>
      </p:pic>
      <p:pic>
        <p:nvPicPr>
          <p:cNvPr id="523" name="Google Shape;523;g34d2176635f_0_337"/>
          <p:cNvPicPr preferRelativeResize="0"/>
          <p:nvPr/>
        </p:nvPicPr>
        <p:blipFill>
          <a:blip r:embed="rId7">
            <a:alphaModFix/>
          </a:blip>
          <a:stretch>
            <a:fillRect/>
          </a:stretch>
        </p:blipFill>
        <p:spPr>
          <a:xfrm>
            <a:off x="4383056" y="3238626"/>
            <a:ext cx="961954" cy="947525"/>
          </a:xfrm>
          <a:prstGeom prst="rect">
            <a:avLst/>
          </a:prstGeom>
          <a:noFill/>
          <a:ln>
            <a:noFill/>
          </a:ln>
        </p:spPr>
      </p:pic>
      <p:sp>
        <p:nvSpPr>
          <p:cNvPr id="524" name="Google Shape;524;g34d2176635f_0_337"/>
          <p:cNvSpPr txBox="1"/>
          <p:nvPr/>
        </p:nvSpPr>
        <p:spPr>
          <a:xfrm>
            <a:off x="6532325" y="3233375"/>
            <a:ext cx="251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Dữ liệu </a:t>
            </a:r>
            <a:r>
              <a:rPr b="1" lang="en-US" sz="1100">
                <a:solidFill>
                  <a:srgbClr val="E06666"/>
                </a:solidFill>
              </a:rPr>
              <a:t>phi cấu trúc / bán cấu trúc</a:t>
            </a:r>
            <a:endParaRPr b="1" i="0" sz="1100" u="none" cap="none" strike="noStrike">
              <a:solidFill>
                <a:srgbClr val="E06666"/>
              </a:solidFill>
            </a:endParaRPr>
          </a:p>
        </p:txBody>
      </p:sp>
      <p:sp>
        <p:nvSpPr>
          <p:cNvPr id="525" name="Google Shape;525;g34d2176635f_0_337"/>
          <p:cNvSpPr/>
          <p:nvPr/>
        </p:nvSpPr>
        <p:spPr>
          <a:xfrm>
            <a:off x="5672250" y="2809475"/>
            <a:ext cx="3387600" cy="317100"/>
          </a:xfrm>
          <a:prstGeom prst="roundRect">
            <a:avLst>
              <a:gd fmla="val 16667"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Dùng NoSQL khi</a:t>
            </a:r>
            <a:endParaRPr b="1" i="0" sz="1300" u="none" cap="none" strike="noStrike">
              <a:solidFill>
                <a:schemeClr val="lt1"/>
              </a:solidFill>
              <a:latin typeface="Roboto"/>
              <a:ea typeface="Roboto"/>
              <a:cs typeface="Roboto"/>
              <a:sym typeface="Roboto"/>
            </a:endParaRPr>
          </a:p>
        </p:txBody>
      </p:sp>
      <p:sp>
        <p:nvSpPr>
          <p:cNvPr id="526" name="Google Shape;526;g34d2176635f_0_337"/>
          <p:cNvSpPr txBox="1"/>
          <p:nvPr/>
        </p:nvSpPr>
        <p:spPr>
          <a:xfrm>
            <a:off x="6541625" y="3714300"/>
            <a:ext cx="23565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Ứng dụng cần real-time, scale nhanh</a:t>
            </a:r>
            <a:endParaRPr b="0" i="0" sz="1400" u="none" cap="none" strike="noStrike">
              <a:solidFill>
                <a:srgbClr val="000000"/>
              </a:solidFill>
              <a:latin typeface="Arial"/>
              <a:ea typeface="Arial"/>
              <a:cs typeface="Arial"/>
              <a:sym typeface="Arial"/>
            </a:endParaRPr>
          </a:p>
        </p:txBody>
      </p:sp>
      <p:sp>
        <p:nvSpPr>
          <p:cNvPr id="527" name="Google Shape;527;g34d2176635f_0_337"/>
          <p:cNvSpPr txBox="1"/>
          <p:nvPr/>
        </p:nvSpPr>
        <p:spPr>
          <a:xfrm>
            <a:off x="6541625" y="4225975"/>
            <a:ext cx="2601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Hệ thống phân tán lớn (cloud-native, IoT...)</a:t>
            </a:r>
            <a:endParaRPr b="0" i="0" sz="1400" u="none" cap="none" strike="noStrike">
              <a:solidFill>
                <a:srgbClr val="000000"/>
              </a:solidFill>
              <a:latin typeface="Arial"/>
              <a:ea typeface="Arial"/>
              <a:cs typeface="Arial"/>
              <a:sym typeface="Arial"/>
            </a:endParaRPr>
          </a:p>
        </p:txBody>
      </p:sp>
      <p:pic>
        <p:nvPicPr>
          <p:cNvPr id="528" name="Google Shape;528;g34d2176635f_0_337"/>
          <p:cNvPicPr preferRelativeResize="0"/>
          <p:nvPr/>
        </p:nvPicPr>
        <p:blipFill rotWithShape="1">
          <a:blip r:embed="rId4">
            <a:alphaModFix/>
          </a:blip>
          <a:srcRect b="30222" l="15768" r="30230" t="15770"/>
          <a:stretch/>
        </p:blipFill>
        <p:spPr>
          <a:xfrm>
            <a:off x="5559313" y="3750524"/>
            <a:ext cx="768001" cy="733401"/>
          </a:xfrm>
          <a:prstGeom prst="rect">
            <a:avLst/>
          </a:prstGeom>
          <a:noFill/>
          <a:ln>
            <a:noFill/>
          </a:ln>
        </p:spPr>
      </p:pic>
      <p:pic>
        <p:nvPicPr>
          <p:cNvPr id="529" name="Google Shape;529;g34d2176635f_0_337"/>
          <p:cNvPicPr preferRelativeResize="0"/>
          <p:nvPr/>
        </p:nvPicPr>
        <p:blipFill>
          <a:blip r:embed="rId8">
            <a:alphaModFix/>
          </a:blip>
          <a:stretch>
            <a:fillRect/>
          </a:stretch>
        </p:blipFill>
        <p:spPr>
          <a:xfrm>
            <a:off x="5697277" y="4252525"/>
            <a:ext cx="655100" cy="586005"/>
          </a:xfrm>
          <a:prstGeom prst="rect">
            <a:avLst/>
          </a:prstGeom>
          <a:noFill/>
          <a:ln>
            <a:noFill/>
          </a:ln>
        </p:spPr>
      </p:pic>
      <p:pic>
        <p:nvPicPr>
          <p:cNvPr id="530" name="Google Shape;530;g34d2176635f_0_337"/>
          <p:cNvPicPr preferRelativeResize="0"/>
          <p:nvPr/>
        </p:nvPicPr>
        <p:blipFill>
          <a:blip r:embed="rId9">
            <a:alphaModFix/>
          </a:blip>
          <a:stretch>
            <a:fillRect/>
          </a:stretch>
        </p:blipFill>
        <p:spPr>
          <a:xfrm>
            <a:off x="5769975" y="3176938"/>
            <a:ext cx="523200" cy="52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graphicFrame>
        <p:nvGraphicFramePr>
          <p:cNvPr id="61" name="Google Shape;61;p2"/>
          <p:cNvGraphicFramePr/>
          <p:nvPr/>
        </p:nvGraphicFramePr>
        <p:xfrm>
          <a:off x="528250" y="1150675"/>
          <a:ext cx="3000000" cy="3000000"/>
        </p:xfrm>
        <a:graphic>
          <a:graphicData uri="http://schemas.openxmlformats.org/drawingml/2006/table">
            <a:tbl>
              <a:tblPr>
                <a:noFill/>
                <a:tableStyleId>{DE1BEE2D-2A47-4805-BEB8-5EDD490031D9}</a:tableStyleId>
              </a:tblPr>
              <a:tblGrid>
                <a:gridCol w="4098725"/>
                <a:gridCol w="4098725"/>
              </a:tblGrid>
              <a:tr h="66840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FFFFFF"/>
                          </a:solidFill>
                        </a:rPr>
                        <a:t>MSSV</a:t>
                      </a:r>
                      <a:endParaRPr b="1" sz="16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2B6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FFFFFF"/>
                          </a:solidFill>
                        </a:rPr>
                        <a:t>Họ và tên</a:t>
                      </a:r>
                      <a:endParaRPr b="1" sz="16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2B65"/>
                    </a:solidFill>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21120213</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400" u="none" cap="none" strike="noStrike">
                          <a:solidFill>
                            <a:srgbClr val="000000"/>
                          </a:solidFill>
                          <a:latin typeface="Noto Sans JP"/>
                          <a:ea typeface="Noto Sans JP"/>
                          <a:cs typeface="Noto Sans JP"/>
                          <a:sym typeface="Noto Sans JP"/>
                        </a:rPr>
                        <a:t>Lê Đức Cường</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21120322</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Nguyễn Dương Trường Sinh</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22120100</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Phạm Trần Trung Hậu</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22120448</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Bùi Đoàn Thúy Vy </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2" name="Google Shape;62;p2"/>
          <p:cNvSpPr txBox="1"/>
          <p:nvPr/>
        </p:nvSpPr>
        <p:spPr>
          <a:xfrm>
            <a:off x="2694225" y="575075"/>
            <a:ext cx="38655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2B65"/>
                </a:solidFill>
                <a:latin typeface="Roboto"/>
                <a:ea typeface="Roboto"/>
                <a:cs typeface="Roboto"/>
                <a:sym typeface="Roboto"/>
              </a:rPr>
              <a:t>DANH SÁCH THÀNH VIÊN</a:t>
            </a:r>
            <a:endParaRPr b="0" i="0" sz="2400" u="none" cap="none" strike="noStrike">
              <a:solidFill>
                <a:srgbClr val="000000"/>
              </a:solidFill>
              <a:latin typeface="Roboto"/>
              <a:ea typeface="Roboto"/>
              <a:cs typeface="Roboto"/>
              <a:sym typeface="Roboto"/>
            </a:endParaRPr>
          </a:p>
        </p:txBody>
      </p:sp>
      <p:cxnSp>
        <p:nvCxnSpPr>
          <p:cNvPr id="63" name="Google Shape;63;p2"/>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64" name="Google Shape;64;p2"/>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65" name="Google Shape;65;p2"/>
          <p:cNvSpPr txBox="1"/>
          <p:nvPr/>
        </p:nvSpPr>
        <p:spPr>
          <a:xfrm>
            <a:off x="8725701" y="4835723"/>
            <a:ext cx="4183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cxnSp>
        <p:nvCxnSpPr>
          <p:cNvPr id="535" name="Google Shape;535;g34d2176635f_0_407"/>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536" name="Google Shape;536;g34d2176635f_0_407"/>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537" name="Google Shape;537;g34d2176635f_0_407"/>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0</a:t>
            </a:r>
            <a:r>
              <a:rPr b="1" lang="en-US">
                <a:latin typeface="Roboto"/>
                <a:ea typeface="Roboto"/>
                <a:cs typeface="Roboto"/>
                <a:sym typeface="Roboto"/>
              </a:rPr>
              <a:t>8</a:t>
            </a:r>
            <a:endParaRPr b="0" i="0" sz="1400" u="none" cap="none" strike="noStrike">
              <a:solidFill>
                <a:srgbClr val="000000"/>
              </a:solidFill>
              <a:latin typeface="Arial"/>
              <a:ea typeface="Arial"/>
              <a:cs typeface="Arial"/>
              <a:sym typeface="Arial"/>
            </a:endParaRPr>
          </a:p>
        </p:txBody>
      </p:sp>
      <p:cxnSp>
        <p:nvCxnSpPr>
          <p:cNvPr id="538" name="Google Shape;538;g34d2176635f_0_407"/>
          <p:cNvCxnSpPr/>
          <p:nvPr/>
        </p:nvCxnSpPr>
        <p:spPr>
          <a:xfrm>
            <a:off x="708175" y="2129150"/>
            <a:ext cx="0" cy="2411400"/>
          </a:xfrm>
          <a:prstGeom prst="straightConnector1">
            <a:avLst/>
          </a:prstGeom>
          <a:noFill/>
          <a:ln cap="flat" cmpd="sng" w="38100">
            <a:solidFill>
              <a:srgbClr val="002B65"/>
            </a:solidFill>
            <a:prstDash val="solid"/>
            <a:round/>
            <a:headEnd len="sm" w="sm" type="none"/>
            <a:tailEnd len="sm" w="sm" type="none"/>
          </a:ln>
        </p:spPr>
      </p:cxnSp>
      <p:sp>
        <p:nvSpPr>
          <p:cNvPr id="539" name="Google Shape;539;g34d2176635f_0_407"/>
          <p:cNvSpPr txBox="1"/>
          <p:nvPr/>
        </p:nvSpPr>
        <p:spPr>
          <a:xfrm>
            <a:off x="891975" y="23308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rgbClr val="002B65"/>
                </a:solidFill>
                <a:latin typeface="Montserrat Medium"/>
                <a:ea typeface="Montserrat Medium"/>
                <a:cs typeface="Montserrat Medium"/>
                <a:sym typeface="Montserrat Medium"/>
              </a:rPr>
              <a:t>0</a:t>
            </a:r>
            <a:r>
              <a:rPr lang="en-US" sz="5100">
                <a:solidFill>
                  <a:srgbClr val="002B65"/>
                </a:solidFill>
                <a:latin typeface="Montserrat Medium"/>
                <a:ea typeface="Montserrat Medium"/>
                <a:cs typeface="Montserrat Medium"/>
                <a:sym typeface="Montserrat Medium"/>
              </a:rPr>
              <a:t>2</a:t>
            </a:r>
            <a:endParaRPr b="0" i="0" sz="5100" u="none" cap="none" strike="noStrike">
              <a:solidFill>
                <a:srgbClr val="002B65"/>
              </a:solidFill>
              <a:latin typeface="Montserrat Medium"/>
              <a:ea typeface="Montserrat Medium"/>
              <a:cs typeface="Montserrat Medium"/>
              <a:sym typeface="Montserrat Medium"/>
            </a:endParaRPr>
          </a:p>
        </p:txBody>
      </p:sp>
      <p:sp>
        <p:nvSpPr>
          <p:cNvPr id="540" name="Google Shape;540;g34d2176635f_0_407"/>
          <p:cNvSpPr txBox="1"/>
          <p:nvPr/>
        </p:nvSpPr>
        <p:spPr>
          <a:xfrm>
            <a:off x="891975" y="32116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lang="en-US" sz="5100">
                <a:solidFill>
                  <a:srgbClr val="002B65"/>
                </a:solidFill>
                <a:latin typeface="Montserrat Medium"/>
                <a:ea typeface="Montserrat Medium"/>
                <a:cs typeface="Montserrat Medium"/>
                <a:sym typeface="Montserrat Medium"/>
              </a:rPr>
              <a:t>Data Warehouse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cxnSp>
        <p:nvCxnSpPr>
          <p:cNvPr id="545" name="Google Shape;545;g34d2176635f_0_416"/>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546" name="Google Shape;546;g34d2176635f_0_416"/>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Khái niệm, đặc điểm chính data warehouse</a:t>
            </a:r>
            <a:endParaRPr b="0" i="0" sz="1400" u="none" cap="none" strike="noStrike">
              <a:solidFill>
                <a:srgbClr val="000000"/>
              </a:solidFill>
              <a:latin typeface="Arial"/>
              <a:ea typeface="Arial"/>
              <a:cs typeface="Arial"/>
              <a:sym typeface="Arial"/>
            </a:endParaRPr>
          </a:p>
        </p:txBody>
      </p:sp>
      <p:sp>
        <p:nvSpPr>
          <p:cNvPr id="547" name="Google Shape;547;g34d2176635f_0_416"/>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Khái niệm</a:t>
            </a:r>
            <a:endParaRPr b="1" i="0" sz="1300" u="none" cap="none" strike="noStrike">
              <a:solidFill>
                <a:schemeClr val="lt1"/>
              </a:solidFill>
              <a:latin typeface="Roboto"/>
              <a:ea typeface="Roboto"/>
              <a:cs typeface="Roboto"/>
              <a:sym typeface="Roboto"/>
            </a:endParaRPr>
          </a:p>
        </p:txBody>
      </p:sp>
      <p:sp>
        <p:nvSpPr>
          <p:cNvPr id="548" name="Google Shape;548;g34d2176635f_0_416"/>
          <p:cNvSpPr txBox="1"/>
          <p:nvPr/>
        </p:nvSpPr>
        <p:spPr>
          <a:xfrm>
            <a:off x="658050" y="997513"/>
            <a:ext cx="26601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Là hệ thống</a:t>
            </a:r>
            <a:r>
              <a:rPr b="1" lang="en-US" sz="1100">
                <a:solidFill>
                  <a:srgbClr val="DD7E6B"/>
                </a:solidFill>
              </a:rPr>
              <a:t> lưu trữ và phân tích</a:t>
            </a:r>
            <a:r>
              <a:rPr lang="en-US" sz="1100">
                <a:solidFill>
                  <a:schemeClr val="dk1"/>
                </a:solidFill>
              </a:rPr>
              <a:t> dữ liệu, được xây dựng để hỗ trợ việc </a:t>
            </a:r>
            <a:r>
              <a:rPr b="1" lang="en-US" sz="1100">
                <a:solidFill>
                  <a:srgbClr val="DD7E6B"/>
                </a:solidFill>
              </a:rPr>
              <a:t>ra quyết định</a:t>
            </a:r>
            <a:r>
              <a:rPr lang="en-US" sz="1100">
                <a:solidFill>
                  <a:schemeClr val="dk1"/>
                </a:solidFill>
              </a:rPr>
              <a:t> trong tổ chức</a:t>
            </a:r>
            <a:endParaRPr b="1" i="0" sz="1100" u="none" cap="none" strike="noStrike">
              <a:solidFill>
                <a:srgbClr val="DD7E6B"/>
              </a:solidFill>
              <a:latin typeface="Arial"/>
              <a:ea typeface="Arial"/>
              <a:cs typeface="Arial"/>
              <a:sym typeface="Arial"/>
            </a:endParaRPr>
          </a:p>
        </p:txBody>
      </p:sp>
      <p:cxnSp>
        <p:nvCxnSpPr>
          <p:cNvPr id="549" name="Google Shape;549;g34d2176635f_0_416"/>
          <p:cNvCxnSpPr/>
          <p:nvPr/>
        </p:nvCxnSpPr>
        <p:spPr>
          <a:xfrm>
            <a:off x="1898638" y="2628088"/>
            <a:ext cx="1715400" cy="0"/>
          </a:xfrm>
          <a:prstGeom prst="straightConnector1">
            <a:avLst/>
          </a:prstGeom>
          <a:noFill/>
          <a:ln cap="flat" cmpd="sng" w="9525">
            <a:solidFill>
              <a:srgbClr val="002B65"/>
            </a:solidFill>
            <a:prstDash val="dash"/>
            <a:round/>
            <a:headEnd len="sm" w="sm" type="none"/>
            <a:tailEnd len="sm" w="sm" type="none"/>
          </a:ln>
        </p:spPr>
      </p:cxnSp>
      <p:cxnSp>
        <p:nvCxnSpPr>
          <p:cNvPr id="550" name="Google Shape;550;g34d2176635f_0_416"/>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551" name="Google Shape;551;g34d2176635f_0_416"/>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552" name="Google Shape;552;g34d2176635f_0_416"/>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09</a:t>
            </a:r>
            <a:endParaRPr b="0" i="0" sz="1400" u="none" cap="none" strike="noStrike">
              <a:solidFill>
                <a:srgbClr val="000000"/>
              </a:solidFill>
              <a:latin typeface="Arial"/>
              <a:ea typeface="Arial"/>
              <a:cs typeface="Arial"/>
              <a:sym typeface="Arial"/>
            </a:endParaRPr>
          </a:p>
        </p:txBody>
      </p:sp>
      <p:sp>
        <p:nvSpPr>
          <p:cNvPr id="553" name="Google Shape;553;g34d2176635f_0_416"/>
          <p:cNvSpPr/>
          <p:nvPr/>
        </p:nvSpPr>
        <p:spPr>
          <a:xfrm>
            <a:off x="4172325" y="532125"/>
            <a:ext cx="4882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Đặc điểm chính</a:t>
            </a:r>
            <a:endParaRPr b="1" i="0" sz="1300" u="none" cap="none" strike="noStrike">
              <a:solidFill>
                <a:schemeClr val="lt1"/>
              </a:solidFill>
              <a:latin typeface="Roboto"/>
              <a:ea typeface="Roboto"/>
              <a:cs typeface="Roboto"/>
              <a:sym typeface="Roboto"/>
            </a:endParaRPr>
          </a:p>
        </p:txBody>
      </p:sp>
      <p:sp>
        <p:nvSpPr>
          <p:cNvPr id="554" name="Google Shape;554;g34d2176635f_0_416"/>
          <p:cNvSpPr txBox="1"/>
          <p:nvPr/>
        </p:nvSpPr>
        <p:spPr>
          <a:xfrm>
            <a:off x="630600" y="1838500"/>
            <a:ext cx="2715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Relational DW</a:t>
            </a:r>
            <a:r>
              <a:rPr lang="en-US" sz="1100">
                <a:solidFill>
                  <a:schemeClr val="dk1"/>
                </a:solidFill>
              </a:rPr>
              <a:t>: dùng CSDL quan hệ (RDBMS) để lưu dữ liệu.</a:t>
            </a:r>
            <a:endParaRPr i="0" sz="1100" u="none" cap="none" strike="noStrike">
              <a:solidFill>
                <a:schemeClr val="dk1"/>
              </a:solidFill>
            </a:endParaRPr>
          </a:p>
        </p:txBody>
      </p:sp>
      <p:pic>
        <p:nvPicPr>
          <p:cNvPr id="555" name="Google Shape;555;g34d2176635f_0_416"/>
          <p:cNvPicPr preferRelativeResize="0"/>
          <p:nvPr/>
        </p:nvPicPr>
        <p:blipFill>
          <a:blip r:embed="rId3">
            <a:alphaModFix/>
          </a:blip>
          <a:stretch>
            <a:fillRect/>
          </a:stretch>
        </p:blipFill>
        <p:spPr>
          <a:xfrm>
            <a:off x="-21300" y="981150"/>
            <a:ext cx="749501" cy="749501"/>
          </a:xfrm>
          <a:prstGeom prst="rect">
            <a:avLst/>
          </a:prstGeom>
          <a:noFill/>
          <a:ln>
            <a:noFill/>
          </a:ln>
        </p:spPr>
      </p:pic>
      <p:pic>
        <p:nvPicPr>
          <p:cNvPr id="556" name="Google Shape;556;g34d2176635f_0_416"/>
          <p:cNvPicPr preferRelativeResize="0"/>
          <p:nvPr/>
        </p:nvPicPr>
        <p:blipFill>
          <a:blip r:embed="rId4">
            <a:alphaModFix/>
          </a:blip>
          <a:stretch>
            <a:fillRect/>
          </a:stretch>
        </p:blipFill>
        <p:spPr>
          <a:xfrm>
            <a:off x="-21300" y="1645175"/>
            <a:ext cx="749500" cy="749500"/>
          </a:xfrm>
          <a:prstGeom prst="rect">
            <a:avLst/>
          </a:prstGeom>
          <a:noFill/>
          <a:ln>
            <a:noFill/>
          </a:ln>
        </p:spPr>
      </p:pic>
      <p:cxnSp>
        <p:nvCxnSpPr>
          <p:cNvPr id="557" name="Google Shape;557;g34d2176635f_0_416"/>
          <p:cNvCxnSpPr/>
          <p:nvPr/>
        </p:nvCxnSpPr>
        <p:spPr>
          <a:xfrm>
            <a:off x="-17249" y="2628088"/>
            <a:ext cx="1043700" cy="0"/>
          </a:xfrm>
          <a:prstGeom prst="straightConnector1">
            <a:avLst/>
          </a:prstGeom>
          <a:noFill/>
          <a:ln cap="flat" cmpd="sng" w="9525">
            <a:solidFill>
              <a:srgbClr val="002B65"/>
            </a:solidFill>
            <a:prstDash val="dash"/>
            <a:round/>
            <a:headEnd len="sm" w="sm" type="none"/>
            <a:tailEnd len="sm" w="sm" type="none"/>
          </a:ln>
        </p:spPr>
      </p:cxnSp>
      <p:sp>
        <p:nvSpPr>
          <p:cNvPr id="558" name="Google Shape;558;g34d2176635f_0_416"/>
          <p:cNvSpPr/>
          <p:nvPr/>
        </p:nvSpPr>
        <p:spPr>
          <a:xfrm>
            <a:off x="1047663" y="2469538"/>
            <a:ext cx="905150" cy="317100"/>
          </a:xfrm>
          <a:prstGeom prst="flowChartMerge">
            <a:avLst/>
          </a:prstGeom>
          <a:solidFill>
            <a:srgbClr val="002B65"/>
          </a:solidFill>
          <a:ln cap="flat" cmpd="sng" w="9525">
            <a:solidFill>
              <a:srgbClr val="002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34d2176635f_0_416"/>
          <p:cNvSpPr txBox="1"/>
          <p:nvPr/>
        </p:nvSpPr>
        <p:spPr>
          <a:xfrm>
            <a:off x="6061265" y="3565963"/>
            <a:ext cx="15063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Hỗ trợ đa mô hình, Web-based</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Có thể lưu trữ dạng quan hệ hoặc đa chiều (OLAP), truy cập qua giao diện web</a:t>
            </a:r>
            <a:endParaRPr i="0" sz="1400" u="none" cap="none" strike="noStrike"/>
          </a:p>
        </p:txBody>
      </p:sp>
      <p:sp>
        <p:nvSpPr>
          <p:cNvPr id="560" name="Google Shape;560;g34d2176635f_0_416"/>
          <p:cNvSpPr txBox="1"/>
          <p:nvPr/>
        </p:nvSpPr>
        <p:spPr>
          <a:xfrm>
            <a:off x="7556200" y="3565963"/>
            <a:ext cx="15063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Kiến trúc client/server, cập nhật theo thời gian</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Cho phép cập nhật RT hoặc NRT tùy yêu cầu.</a:t>
            </a:r>
            <a:endParaRPr i="0" sz="1400" u="none" cap="none" strike="noStrike">
              <a:solidFill>
                <a:schemeClr val="dk1"/>
              </a:solidFill>
            </a:endParaRPr>
          </a:p>
        </p:txBody>
      </p:sp>
      <p:sp>
        <p:nvSpPr>
          <p:cNvPr id="561" name="Google Shape;561;g34d2176635f_0_416"/>
          <p:cNvSpPr txBox="1"/>
          <p:nvPr/>
        </p:nvSpPr>
        <p:spPr>
          <a:xfrm>
            <a:off x="4566330" y="3565963"/>
            <a:ext cx="15063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Có siêu dữ liệu (Metadata)</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t>Lưu thông tin mô tả dữ liệu như tên bảng, kiểu dữ liệu, mối quan hệ</a:t>
            </a:r>
            <a:endParaRPr i="0" sz="1400" u="none" cap="none" strike="noStrike"/>
          </a:p>
        </p:txBody>
      </p:sp>
      <p:sp>
        <p:nvSpPr>
          <p:cNvPr id="562" name="Google Shape;562;g34d2176635f_0_416"/>
          <p:cNvSpPr txBox="1"/>
          <p:nvPr/>
        </p:nvSpPr>
        <p:spPr>
          <a:xfrm>
            <a:off x="1576460" y="3565963"/>
            <a:ext cx="15063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Tóm tắt (Summarized)</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Dữ liệu được tổng hợp theo mức độ (ví dụ: doanh thu theo quý) để tăng tốc độ truy vấn.</a:t>
            </a:r>
            <a:endParaRPr i="0" sz="1400" u="none" cap="none" strike="noStrike"/>
          </a:p>
        </p:txBody>
      </p:sp>
      <p:sp>
        <p:nvSpPr>
          <p:cNvPr id="563" name="Google Shape;563;g34d2176635f_0_416"/>
          <p:cNvSpPr txBox="1"/>
          <p:nvPr/>
        </p:nvSpPr>
        <p:spPr>
          <a:xfrm>
            <a:off x="3071395" y="3565963"/>
            <a:ext cx="15063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Phi chuẩn hóa</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Thiết kế bảng giảm chuẩn hóa giúp truy vấn đơn giản và nhanh hơn</a:t>
            </a:r>
            <a:endParaRPr i="0" sz="1400" u="none" cap="none" strike="noStrike">
              <a:solidFill>
                <a:schemeClr val="dk1"/>
              </a:solidFill>
            </a:endParaRPr>
          </a:p>
        </p:txBody>
      </p:sp>
      <p:sp>
        <p:nvSpPr>
          <p:cNvPr id="564" name="Google Shape;564;g34d2176635f_0_416"/>
          <p:cNvSpPr txBox="1"/>
          <p:nvPr/>
        </p:nvSpPr>
        <p:spPr>
          <a:xfrm>
            <a:off x="81525" y="3565963"/>
            <a:ext cx="15063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Không biến đổi (Non-volatile)</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t>Dữ liệu chỉ thêm mới, không sửa hoặc xóa → đảm bảo khả năng truy vết, phân tích lịch sử.</a:t>
            </a:r>
            <a:endParaRPr i="0" sz="1400" u="none" cap="none" strike="noStrike"/>
          </a:p>
        </p:txBody>
      </p:sp>
      <p:sp>
        <p:nvSpPr>
          <p:cNvPr id="565" name="Google Shape;565;g34d2176635f_0_416"/>
          <p:cNvSpPr txBox="1"/>
          <p:nvPr/>
        </p:nvSpPr>
        <p:spPr>
          <a:xfrm>
            <a:off x="5865374" y="1689100"/>
            <a:ext cx="16437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Tích hợp (Integrated)</a:t>
            </a:r>
            <a:r>
              <a:rPr lang="en-US" sz="1100">
                <a:solidFill>
                  <a:schemeClr val="dk1"/>
                </a:solidFill>
              </a:rPr>
              <a:t>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Hợp nhất dữ liệu từ nhiều nguồn khác nhau với định dạng thống nhất</a:t>
            </a:r>
            <a:endParaRPr i="0" sz="1400" u="none" cap="none" strike="noStrike"/>
          </a:p>
        </p:txBody>
      </p:sp>
      <p:sp>
        <p:nvSpPr>
          <p:cNvPr id="566" name="Google Shape;566;g34d2176635f_0_416"/>
          <p:cNvSpPr txBox="1"/>
          <p:nvPr/>
        </p:nvSpPr>
        <p:spPr>
          <a:xfrm>
            <a:off x="7515525" y="1667175"/>
            <a:ext cx="15876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Chuỗi thời gian (Time-variant)</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Dữ liệu luôn đi kèm dấu thời gian (theo tháng, quý, năm…) để phân tích xu hướng</a:t>
            </a:r>
            <a:endParaRPr i="0" sz="1400" u="none" cap="none" strike="noStrike">
              <a:solidFill>
                <a:schemeClr val="dk1"/>
              </a:solidFill>
            </a:endParaRPr>
          </a:p>
        </p:txBody>
      </p:sp>
      <p:sp>
        <p:nvSpPr>
          <p:cNvPr id="567" name="Google Shape;567;g34d2176635f_0_416"/>
          <p:cNvSpPr txBox="1"/>
          <p:nvPr/>
        </p:nvSpPr>
        <p:spPr>
          <a:xfrm>
            <a:off x="4174575" y="1689100"/>
            <a:ext cx="16437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Hướng chủ đề (Subject-oriented)</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Tổ chức dữ liệu theo chủ đề thay vì theo quy trình nghiệp vụ</a:t>
            </a:r>
            <a:endParaRPr sz="1100">
              <a:solidFill>
                <a:schemeClr val="dk1"/>
              </a:solidFill>
            </a:endParaRPr>
          </a:p>
        </p:txBody>
      </p:sp>
      <p:sp>
        <p:nvSpPr>
          <p:cNvPr id="568" name="Google Shape;568;g34d2176635f_0_416"/>
          <p:cNvSpPr/>
          <p:nvPr/>
        </p:nvSpPr>
        <p:spPr>
          <a:xfrm flipH="1" rot="-5400000">
            <a:off x="3151375" y="1326275"/>
            <a:ext cx="905150" cy="317100"/>
          </a:xfrm>
          <a:prstGeom prst="flowChartMerge">
            <a:avLst/>
          </a:prstGeom>
          <a:solidFill>
            <a:srgbClr val="002B65"/>
          </a:solidFill>
          <a:ln cap="flat" cmpd="sng" w="9525">
            <a:solidFill>
              <a:srgbClr val="002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9" name="Google Shape;569;g34d2176635f_0_416"/>
          <p:cNvCxnSpPr/>
          <p:nvPr/>
        </p:nvCxnSpPr>
        <p:spPr>
          <a:xfrm>
            <a:off x="3609675" y="606750"/>
            <a:ext cx="1200" cy="431400"/>
          </a:xfrm>
          <a:prstGeom prst="straightConnector1">
            <a:avLst/>
          </a:prstGeom>
          <a:noFill/>
          <a:ln cap="flat" cmpd="sng" w="9525">
            <a:solidFill>
              <a:srgbClr val="002B65"/>
            </a:solidFill>
            <a:prstDash val="dash"/>
            <a:round/>
            <a:headEnd len="sm" w="sm" type="none"/>
            <a:tailEnd len="sm" w="sm" type="none"/>
          </a:ln>
        </p:spPr>
      </p:cxnSp>
      <p:cxnSp>
        <p:nvCxnSpPr>
          <p:cNvPr id="570" name="Google Shape;570;g34d2176635f_0_416"/>
          <p:cNvCxnSpPr/>
          <p:nvPr/>
        </p:nvCxnSpPr>
        <p:spPr>
          <a:xfrm>
            <a:off x="3610275" y="1812855"/>
            <a:ext cx="0" cy="783900"/>
          </a:xfrm>
          <a:prstGeom prst="straightConnector1">
            <a:avLst/>
          </a:prstGeom>
          <a:noFill/>
          <a:ln cap="flat" cmpd="sng" w="9525">
            <a:solidFill>
              <a:srgbClr val="002B65"/>
            </a:solidFill>
            <a:prstDash val="dash"/>
            <a:round/>
            <a:headEnd len="sm" w="sm" type="none"/>
            <a:tailEnd len="sm" w="sm" type="none"/>
          </a:ln>
        </p:spPr>
      </p:cxnSp>
      <p:pic>
        <p:nvPicPr>
          <p:cNvPr id="571" name="Google Shape;571;g34d2176635f_0_416"/>
          <p:cNvPicPr preferRelativeResize="0"/>
          <p:nvPr/>
        </p:nvPicPr>
        <p:blipFill>
          <a:blip r:embed="rId5">
            <a:alphaModFix/>
          </a:blip>
          <a:stretch>
            <a:fillRect/>
          </a:stretch>
        </p:blipFill>
        <p:spPr>
          <a:xfrm>
            <a:off x="4439181" y="981150"/>
            <a:ext cx="749500" cy="749500"/>
          </a:xfrm>
          <a:prstGeom prst="rect">
            <a:avLst/>
          </a:prstGeom>
          <a:noFill/>
          <a:ln>
            <a:noFill/>
          </a:ln>
        </p:spPr>
      </p:pic>
      <p:pic>
        <p:nvPicPr>
          <p:cNvPr id="572" name="Google Shape;572;g34d2176635f_0_416"/>
          <p:cNvPicPr preferRelativeResize="0"/>
          <p:nvPr/>
        </p:nvPicPr>
        <p:blipFill>
          <a:blip r:embed="rId6">
            <a:alphaModFix/>
          </a:blip>
          <a:stretch>
            <a:fillRect/>
          </a:stretch>
        </p:blipFill>
        <p:spPr>
          <a:xfrm>
            <a:off x="6320550" y="1027225"/>
            <a:ext cx="692700" cy="692700"/>
          </a:xfrm>
          <a:prstGeom prst="rect">
            <a:avLst/>
          </a:prstGeom>
          <a:noFill/>
          <a:ln>
            <a:noFill/>
          </a:ln>
        </p:spPr>
      </p:pic>
      <p:pic>
        <p:nvPicPr>
          <p:cNvPr id="573" name="Google Shape;573;g34d2176635f_0_416"/>
          <p:cNvPicPr preferRelativeResize="0"/>
          <p:nvPr/>
        </p:nvPicPr>
        <p:blipFill>
          <a:blip r:embed="rId7">
            <a:alphaModFix/>
          </a:blip>
          <a:stretch>
            <a:fillRect/>
          </a:stretch>
        </p:blipFill>
        <p:spPr>
          <a:xfrm>
            <a:off x="7719300" y="951923"/>
            <a:ext cx="783900" cy="783900"/>
          </a:xfrm>
          <a:prstGeom prst="rect">
            <a:avLst/>
          </a:prstGeom>
          <a:noFill/>
          <a:ln>
            <a:noFill/>
          </a:ln>
        </p:spPr>
      </p:pic>
      <p:pic>
        <p:nvPicPr>
          <p:cNvPr id="574" name="Google Shape;574;g34d2176635f_0_416"/>
          <p:cNvPicPr preferRelativeResize="0"/>
          <p:nvPr/>
        </p:nvPicPr>
        <p:blipFill>
          <a:blip r:embed="rId8">
            <a:alphaModFix/>
          </a:blip>
          <a:stretch>
            <a:fillRect/>
          </a:stretch>
        </p:blipFill>
        <p:spPr>
          <a:xfrm>
            <a:off x="276951" y="2861525"/>
            <a:ext cx="749499" cy="749499"/>
          </a:xfrm>
          <a:prstGeom prst="rect">
            <a:avLst/>
          </a:prstGeom>
          <a:noFill/>
          <a:ln>
            <a:noFill/>
          </a:ln>
        </p:spPr>
      </p:pic>
      <p:pic>
        <p:nvPicPr>
          <p:cNvPr id="575" name="Google Shape;575;g34d2176635f_0_416"/>
          <p:cNvPicPr preferRelativeResize="0"/>
          <p:nvPr/>
        </p:nvPicPr>
        <p:blipFill>
          <a:blip r:embed="rId9">
            <a:alphaModFix/>
          </a:blip>
          <a:stretch>
            <a:fillRect/>
          </a:stretch>
        </p:blipFill>
        <p:spPr>
          <a:xfrm>
            <a:off x="1898650" y="2858378"/>
            <a:ext cx="692701" cy="692672"/>
          </a:xfrm>
          <a:prstGeom prst="rect">
            <a:avLst/>
          </a:prstGeom>
          <a:noFill/>
          <a:ln>
            <a:noFill/>
          </a:ln>
        </p:spPr>
      </p:pic>
      <p:pic>
        <p:nvPicPr>
          <p:cNvPr id="576" name="Google Shape;576;g34d2176635f_0_416"/>
          <p:cNvPicPr preferRelativeResize="0"/>
          <p:nvPr/>
        </p:nvPicPr>
        <p:blipFill>
          <a:blip r:embed="rId10">
            <a:alphaModFix/>
          </a:blip>
          <a:stretch>
            <a:fillRect/>
          </a:stretch>
        </p:blipFill>
        <p:spPr>
          <a:xfrm>
            <a:off x="3345600" y="2915395"/>
            <a:ext cx="614101" cy="598430"/>
          </a:xfrm>
          <a:prstGeom prst="rect">
            <a:avLst/>
          </a:prstGeom>
          <a:noFill/>
          <a:ln>
            <a:noFill/>
          </a:ln>
        </p:spPr>
      </p:pic>
      <p:pic>
        <p:nvPicPr>
          <p:cNvPr id="577" name="Google Shape;577;g34d2176635f_0_416"/>
          <p:cNvPicPr preferRelativeResize="0"/>
          <p:nvPr/>
        </p:nvPicPr>
        <p:blipFill>
          <a:blip r:embed="rId11">
            <a:alphaModFix/>
          </a:blip>
          <a:stretch>
            <a:fillRect/>
          </a:stretch>
        </p:blipFill>
        <p:spPr>
          <a:xfrm>
            <a:off x="4735750" y="2850625"/>
            <a:ext cx="692700" cy="692700"/>
          </a:xfrm>
          <a:prstGeom prst="rect">
            <a:avLst/>
          </a:prstGeom>
          <a:noFill/>
          <a:ln>
            <a:noFill/>
          </a:ln>
        </p:spPr>
      </p:pic>
      <p:pic>
        <p:nvPicPr>
          <p:cNvPr id="578" name="Google Shape;578;g34d2176635f_0_416"/>
          <p:cNvPicPr preferRelativeResize="0"/>
          <p:nvPr/>
        </p:nvPicPr>
        <p:blipFill>
          <a:blip r:embed="rId12">
            <a:alphaModFix/>
          </a:blip>
          <a:stretch>
            <a:fillRect/>
          </a:stretch>
        </p:blipFill>
        <p:spPr>
          <a:xfrm>
            <a:off x="6340876" y="2858363"/>
            <a:ext cx="692700" cy="692700"/>
          </a:xfrm>
          <a:prstGeom prst="rect">
            <a:avLst/>
          </a:prstGeom>
          <a:noFill/>
          <a:ln>
            <a:noFill/>
          </a:ln>
        </p:spPr>
      </p:pic>
      <p:pic>
        <p:nvPicPr>
          <p:cNvPr id="579" name="Google Shape;579;g34d2176635f_0_416"/>
          <p:cNvPicPr preferRelativeResize="0"/>
          <p:nvPr/>
        </p:nvPicPr>
        <p:blipFill>
          <a:blip r:embed="rId13">
            <a:alphaModFix/>
          </a:blip>
          <a:stretch>
            <a:fillRect/>
          </a:stretch>
        </p:blipFill>
        <p:spPr>
          <a:xfrm>
            <a:off x="7868775" y="2858375"/>
            <a:ext cx="692700" cy="692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cxnSp>
        <p:nvCxnSpPr>
          <p:cNvPr id="584" name="Google Shape;584;g34d2176635f_0_50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585" name="Google Shape;585;g34d2176635f_0_50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Top-down Approach (Xây dựng DW từ trên xuống), Lợi ích &amp; Hạn chế của Relational DW</a:t>
            </a:r>
            <a:endParaRPr b="0" i="0" sz="1400" u="none" cap="none" strike="noStrike">
              <a:solidFill>
                <a:srgbClr val="000000"/>
              </a:solidFill>
              <a:latin typeface="Arial"/>
              <a:ea typeface="Arial"/>
              <a:cs typeface="Arial"/>
              <a:sym typeface="Arial"/>
            </a:endParaRPr>
          </a:p>
        </p:txBody>
      </p:sp>
      <p:cxnSp>
        <p:nvCxnSpPr>
          <p:cNvPr id="586" name="Google Shape;586;g34d2176635f_0_50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587" name="Google Shape;587;g34d2176635f_0_50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588" name="Google Shape;588;g34d2176635f_0_50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10</a:t>
            </a:r>
            <a:endParaRPr b="0" i="0" sz="1400" u="none" cap="none" strike="noStrike">
              <a:solidFill>
                <a:srgbClr val="000000"/>
              </a:solidFill>
              <a:latin typeface="Arial"/>
              <a:ea typeface="Arial"/>
              <a:cs typeface="Arial"/>
              <a:sym typeface="Arial"/>
            </a:endParaRPr>
          </a:p>
        </p:txBody>
      </p:sp>
      <p:sp>
        <p:nvSpPr>
          <p:cNvPr id="589" name="Google Shape;589;g34d2176635f_0_500"/>
          <p:cNvSpPr/>
          <p:nvPr/>
        </p:nvSpPr>
        <p:spPr>
          <a:xfrm>
            <a:off x="187175" y="532125"/>
            <a:ext cx="88677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Top-down Approach: Bắt đầu từ kho dữ liệu tổng thể (EDW), sau đó xây data mart cho từng bộ phận</a:t>
            </a:r>
            <a:endParaRPr b="1" sz="1300">
              <a:solidFill>
                <a:schemeClr val="lt1"/>
              </a:solidFill>
              <a:latin typeface="Roboto"/>
              <a:ea typeface="Roboto"/>
              <a:cs typeface="Roboto"/>
              <a:sym typeface="Roboto"/>
            </a:endParaRPr>
          </a:p>
        </p:txBody>
      </p:sp>
      <p:sp>
        <p:nvSpPr>
          <p:cNvPr id="590" name="Google Shape;590;g34d2176635f_0_500"/>
          <p:cNvSpPr/>
          <p:nvPr/>
        </p:nvSpPr>
        <p:spPr>
          <a:xfrm>
            <a:off x="187175" y="2907513"/>
            <a:ext cx="5644800" cy="3171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Lợi ích</a:t>
            </a:r>
            <a:endParaRPr b="1" i="0" sz="1300" u="none" cap="none" strike="noStrike">
              <a:solidFill>
                <a:schemeClr val="lt1"/>
              </a:solidFill>
              <a:latin typeface="Roboto"/>
              <a:ea typeface="Roboto"/>
              <a:cs typeface="Roboto"/>
              <a:sym typeface="Roboto"/>
            </a:endParaRPr>
          </a:p>
        </p:txBody>
      </p:sp>
      <p:sp>
        <p:nvSpPr>
          <p:cNvPr id="591" name="Google Shape;591;g34d2176635f_0_500"/>
          <p:cNvSpPr/>
          <p:nvPr/>
        </p:nvSpPr>
        <p:spPr>
          <a:xfrm>
            <a:off x="37050" y="1724796"/>
            <a:ext cx="1602900" cy="541200"/>
          </a:xfrm>
          <a:prstGeom prst="homePlate">
            <a:avLst>
              <a:gd fmla="val 50000" name="adj"/>
            </a:avLst>
          </a:prstGeom>
          <a:solidFill>
            <a:srgbClr val="668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chemeClr val="lt1"/>
                </a:solidFill>
              </a:rPr>
              <a:t>Hiểu chiến lược doanh nghiệp</a:t>
            </a:r>
            <a:endParaRPr b="1" sz="1100"/>
          </a:p>
        </p:txBody>
      </p:sp>
      <p:sp>
        <p:nvSpPr>
          <p:cNvPr id="592" name="Google Shape;592;g34d2176635f_0_500"/>
          <p:cNvSpPr/>
          <p:nvPr/>
        </p:nvSpPr>
        <p:spPr>
          <a:xfrm>
            <a:off x="1530451" y="1716600"/>
            <a:ext cx="1602900" cy="5577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chemeClr val="lt1"/>
                </a:solidFill>
              </a:rPr>
              <a:t>Xác định yêu cầu nghiệp vụ</a:t>
            </a:r>
            <a:endParaRPr b="1" sz="1100"/>
          </a:p>
        </p:txBody>
      </p:sp>
      <p:sp>
        <p:nvSpPr>
          <p:cNvPr id="593" name="Google Shape;593;g34d2176635f_0_500"/>
          <p:cNvSpPr/>
          <p:nvPr/>
        </p:nvSpPr>
        <p:spPr>
          <a:xfrm>
            <a:off x="3023852" y="1716600"/>
            <a:ext cx="1602900" cy="5577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chemeClr val="lt1"/>
                </a:solidFill>
              </a:rPr>
              <a:t>Thiết kế kiến trúc DW</a:t>
            </a:r>
            <a:endParaRPr b="1" sz="1100"/>
          </a:p>
        </p:txBody>
      </p:sp>
      <p:sp>
        <p:nvSpPr>
          <p:cNvPr id="594" name="Google Shape;594;g34d2176635f_0_500"/>
          <p:cNvSpPr/>
          <p:nvPr/>
        </p:nvSpPr>
        <p:spPr>
          <a:xfrm>
            <a:off x="4517254" y="1716600"/>
            <a:ext cx="1602900" cy="5577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chemeClr val="lt1"/>
                </a:solidFill>
              </a:rPr>
              <a:t>Data Modeling</a:t>
            </a:r>
            <a:endParaRPr b="1" sz="1100"/>
          </a:p>
        </p:txBody>
      </p:sp>
      <p:sp>
        <p:nvSpPr>
          <p:cNvPr id="595" name="Google Shape;595;g34d2176635f_0_500"/>
          <p:cNvSpPr/>
          <p:nvPr/>
        </p:nvSpPr>
        <p:spPr>
          <a:xfrm>
            <a:off x="6010655" y="1716600"/>
            <a:ext cx="1602900" cy="5577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chemeClr val="lt1"/>
                </a:solidFill>
              </a:rPr>
              <a:t>Tạo schema, bảng, trường</a:t>
            </a:r>
            <a:endParaRPr b="1" sz="1100"/>
          </a:p>
        </p:txBody>
      </p:sp>
      <p:sp>
        <p:nvSpPr>
          <p:cNvPr id="596" name="Google Shape;596;g34d2176635f_0_500"/>
          <p:cNvSpPr/>
          <p:nvPr/>
        </p:nvSpPr>
        <p:spPr>
          <a:xfrm>
            <a:off x="7504056" y="1716600"/>
            <a:ext cx="1602900" cy="5577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chemeClr val="lt1"/>
                </a:solidFill>
              </a:rPr>
              <a:t>      ETL</a:t>
            </a:r>
            <a:endParaRPr b="1" sz="1100"/>
          </a:p>
        </p:txBody>
      </p:sp>
      <p:pic>
        <p:nvPicPr>
          <p:cNvPr id="597" name="Google Shape;597;g34d2176635f_0_500"/>
          <p:cNvPicPr preferRelativeResize="0"/>
          <p:nvPr/>
        </p:nvPicPr>
        <p:blipFill>
          <a:blip r:embed="rId3">
            <a:alphaModFix/>
          </a:blip>
          <a:stretch>
            <a:fillRect/>
          </a:stretch>
        </p:blipFill>
        <p:spPr>
          <a:xfrm>
            <a:off x="283775" y="915188"/>
            <a:ext cx="743651" cy="743651"/>
          </a:xfrm>
          <a:prstGeom prst="rect">
            <a:avLst/>
          </a:prstGeom>
          <a:noFill/>
          <a:ln>
            <a:noFill/>
          </a:ln>
        </p:spPr>
      </p:pic>
      <p:sp>
        <p:nvSpPr>
          <p:cNvPr id="598" name="Google Shape;598;g34d2176635f_0_500"/>
          <p:cNvSpPr/>
          <p:nvPr/>
        </p:nvSpPr>
        <p:spPr>
          <a:xfrm>
            <a:off x="77675" y="2377875"/>
            <a:ext cx="1390500" cy="317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Làm sao tăng doanh thu quý sau?</a:t>
            </a:r>
            <a:endParaRPr sz="1000"/>
          </a:p>
        </p:txBody>
      </p:sp>
      <p:sp>
        <p:nvSpPr>
          <p:cNvPr id="599" name="Google Shape;599;g34d2176635f_0_500"/>
          <p:cNvSpPr/>
          <p:nvPr/>
        </p:nvSpPr>
        <p:spPr>
          <a:xfrm>
            <a:off x="1600315" y="2377875"/>
            <a:ext cx="1390500" cy="317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KPI, báo cáo của các phòng ban.</a:t>
            </a:r>
            <a:endParaRPr sz="1000"/>
          </a:p>
        </p:txBody>
      </p:sp>
      <p:sp>
        <p:nvSpPr>
          <p:cNvPr id="600" name="Google Shape;600;g34d2176635f_0_500"/>
          <p:cNvSpPr/>
          <p:nvPr/>
        </p:nvSpPr>
        <p:spPr>
          <a:xfrm>
            <a:off x="3122955" y="2377875"/>
            <a:ext cx="1390500" cy="317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Schema, tích hợp dữ liệu.</a:t>
            </a:r>
            <a:endParaRPr sz="1000"/>
          </a:p>
        </p:txBody>
      </p:sp>
      <p:sp>
        <p:nvSpPr>
          <p:cNvPr id="601" name="Google Shape;601;g34d2176635f_0_500"/>
          <p:cNvSpPr/>
          <p:nvPr/>
        </p:nvSpPr>
        <p:spPr>
          <a:xfrm>
            <a:off x="4645595" y="2377875"/>
            <a:ext cx="1390500" cy="317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Thực thể, mối quan hệ, mức độ chi tiết.</a:t>
            </a:r>
            <a:endParaRPr sz="1000"/>
          </a:p>
        </p:txBody>
      </p:sp>
      <p:sp>
        <p:nvSpPr>
          <p:cNvPr id="602" name="Google Shape;602;g34d2176635f_0_500"/>
          <p:cNvSpPr/>
          <p:nvPr/>
        </p:nvSpPr>
        <p:spPr>
          <a:xfrm>
            <a:off x="6168235" y="2377875"/>
            <a:ext cx="1390500" cy="317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schema star, snowflake</a:t>
            </a:r>
            <a:endParaRPr sz="1000"/>
          </a:p>
        </p:txBody>
      </p:sp>
      <p:sp>
        <p:nvSpPr>
          <p:cNvPr id="603" name="Google Shape;603;g34d2176635f_0_500"/>
          <p:cNvSpPr/>
          <p:nvPr/>
        </p:nvSpPr>
        <p:spPr>
          <a:xfrm>
            <a:off x="7690875" y="2377875"/>
            <a:ext cx="1390500" cy="317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Trích xuất → Biến đổi → Nạp dữ liệu.</a:t>
            </a:r>
            <a:endParaRPr sz="1000"/>
          </a:p>
        </p:txBody>
      </p:sp>
      <p:pic>
        <p:nvPicPr>
          <p:cNvPr id="604" name="Google Shape;604;g34d2176635f_0_500"/>
          <p:cNvPicPr preferRelativeResize="0"/>
          <p:nvPr/>
        </p:nvPicPr>
        <p:blipFill>
          <a:blip r:embed="rId4">
            <a:alphaModFix/>
          </a:blip>
          <a:stretch>
            <a:fillRect/>
          </a:stretch>
        </p:blipFill>
        <p:spPr>
          <a:xfrm>
            <a:off x="1991613" y="942625"/>
            <a:ext cx="680573" cy="680573"/>
          </a:xfrm>
          <a:prstGeom prst="rect">
            <a:avLst/>
          </a:prstGeom>
          <a:noFill/>
          <a:ln>
            <a:noFill/>
          </a:ln>
        </p:spPr>
      </p:pic>
      <p:pic>
        <p:nvPicPr>
          <p:cNvPr id="605" name="Google Shape;605;g34d2176635f_0_500"/>
          <p:cNvPicPr preferRelativeResize="0"/>
          <p:nvPr/>
        </p:nvPicPr>
        <p:blipFill>
          <a:blip r:embed="rId5">
            <a:alphaModFix/>
          </a:blip>
          <a:stretch>
            <a:fillRect/>
          </a:stretch>
        </p:blipFill>
        <p:spPr>
          <a:xfrm>
            <a:off x="3326600" y="911088"/>
            <a:ext cx="743650" cy="743650"/>
          </a:xfrm>
          <a:prstGeom prst="rect">
            <a:avLst/>
          </a:prstGeom>
          <a:noFill/>
          <a:ln>
            <a:noFill/>
          </a:ln>
        </p:spPr>
      </p:pic>
      <p:pic>
        <p:nvPicPr>
          <p:cNvPr id="606" name="Google Shape;606;g34d2176635f_0_500"/>
          <p:cNvPicPr preferRelativeResize="0"/>
          <p:nvPr/>
        </p:nvPicPr>
        <p:blipFill>
          <a:blip r:embed="rId6">
            <a:alphaModFix/>
          </a:blip>
          <a:stretch>
            <a:fillRect/>
          </a:stretch>
        </p:blipFill>
        <p:spPr>
          <a:xfrm>
            <a:off x="4881250" y="911088"/>
            <a:ext cx="743651" cy="743651"/>
          </a:xfrm>
          <a:prstGeom prst="rect">
            <a:avLst/>
          </a:prstGeom>
          <a:noFill/>
          <a:ln>
            <a:noFill/>
          </a:ln>
        </p:spPr>
      </p:pic>
      <p:pic>
        <p:nvPicPr>
          <p:cNvPr id="607" name="Google Shape;607;g34d2176635f_0_500"/>
          <p:cNvPicPr preferRelativeResize="0"/>
          <p:nvPr/>
        </p:nvPicPr>
        <p:blipFill>
          <a:blip r:embed="rId7">
            <a:alphaModFix/>
          </a:blip>
          <a:stretch>
            <a:fillRect/>
          </a:stretch>
        </p:blipFill>
        <p:spPr>
          <a:xfrm>
            <a:off x="6268800" y="853675"/>
            <a:ext cx="866701" cy="866701"/>
          </a:xfrm>
          <a:prstGeom prst="rect">
            <a:avLst/>
          </a:prstGeom>
          <a:noFill/>
          <a:ln>
            <a:noFill/>
          </a:ln>
        </p:spPr>
      </p:pic>
      <p:pic>
        <p:nvPicPr>
          <p:cNvPr id="608" name="Google Shape;608;g34d2176635f_0_500"/>
          <p:cNvPicPr preferRelativeResize="0"/>
          <p:nvPr/>
        </p:nvPicPr>
        <p:blipFill>
          <a:blip r:embed="rId8">
            <a:alphaModFix/>
          </a:blip>
          <a:stretch>
            <a:fillRect/>
          </a:stretch>
        </p:blipFill>
        <p:spPr>
          <a:xfrm>
            <a:off x="7833975" y="942638"/>
            <a:ext cx="680550" cy="680550"/>
          </a:xfrm>
          <a:prstGeom prst="rect">
            <a:avLst/>
          </a:prstGeom>
          <a:noFill/>
          <a:ln>
            <a:noFill/>
          </a:ln>
        </p:spPr>
      </p:pic>
      <p:sp>
        <p:nvSpPr>
          <p:cNvPr id="609" name="Google Shape;609;g34d2176635f_0_500"/>
          <p:cNvSpPr txBox="1"/>
          <p:nvPr/>
        </p:nvSpPr>
        <p:spPr>
          <a:xfrm>
            <a:off x="73975" y="3866125"/>
            <a:ext cx="10434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Hiệu suất tốt</a:t>
            </a:r>
            <a:endParaRPr b="1" sz="1100">
              <a:solidFill>
                <a:srgbClr val="DD7E6B"/>
              </a:solidFill>
            </a:endParaRPr>
          </a:p>
          <a:p>
            <a:pPr indent="0" lvl="0" marL="0" marR="0" rtl="0" algn="l">
              <a:lnSpc>
                <a:spcPct val="100000"/>
              </a:lnSpc>
              <a:spcBef>
                <a:spcPts val="0"/>
              </a:spcBef>
              <a:spcAft>
                <a:spcPts val="0"/>
              </a:spcAft>
              <a:buClr>
                <a:srgbClr val="000000"/>
              </a:buClr>
              <a:buSzPts val="1100"/>
              <a:buFont typeface="Arial"/>
              <a:buNone/>
            </a:pPr>
            <a:r>
              <a:rPr lang="en-US" sz="1000">
                <a:solidFill>
                  <a:schemeClr val="dk1"/>
                </a:solidFill>
              </a:rPr>
              <a:t>Truy vấn nhanh, giảm tải cho hệ thống OLTP</a:t>
            </a:r>
            <a:endParaRPr i="0" sz="1300" u="none" cap="none" strike="noStrike"/>
          </a:p>
        </p:txBody>
      </p:sp>
      <p:sp>
        <p:nvSpPr>
          <p:cNvPr id="610" name="Google Shape;610;g34d2176635f_0_500"/>
          <p:cNvSpPr/>
          <p:nvPr/>
        </p:nvSpPr>
        <p:spPr>
          <a:xfrm>
            <a:off x="5924050" y="2907513"/>
            <a:ext cx="3130800" cy="317100"/>
          </a:xfrm>
          <a:prstGeom prst="roundRect">
            <a:avLst>
              <a:gd fmla="val 16667" name="adj"/>
            </a:avLst>
          </a:prstGeom>
          <a:solidFill>
            <a:srgbClr val="D5A6B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Hạn chế </a:t>
            </a:r>
            <a:endParaRPr b="1" i="0" sz="1300" u="none" cap="none" strike="noStrike">
              <a:solidFill>
                <a:schemeClr val="lt1"/>
              </a:solidFill>
              <a:latin typeface="Roboto"/>
              <a:ea typeface="Roboto"/>
              <a:cs typeface="Roboto"/>
              <a:sym typeface="Roboto"/>
            </a:endParaRPr>
          </a:p>
        </p:txBody>
      </p:sp>
      <p:sp>
        <p:nvSpPr>
          <p:cNvPr id="611" name="Google Shape;611;g34d2176635f_0_500"/>
          <p:cNvSpPr txBox="1"/>
          <p:nvPr/>
        </p:nvSpPr>
        <p:spPr>
          <a:xfrm>
            <a:off x="1225582" y="3866125"/>
            <a:ext cx="1043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Tích hợp dữ liệu</a:t>
            </a:r>
            <a:endParaRPr b="1" sz="1100">
              <a:solidFill>
                <a:srgbClr val="DD7E6B"/>
              </a:solidFill>
            </a:endParaRPr>
          </a:p>
          <a:p>
            <a:pPr indent="0" lvl="0" marL="0" marR="0" rtl="0" algn="l">
              <a:lnSpc>
                <a:spcPct val="100000"/>
              </a:lnSpc>
              <a:spcBef>
                <a:spcPts val="0"/>
              </a:spcBef>
              <a:spcAft>
                <a:spcPts val="0"/>
              </a:spcAft>
              <a:buClr>
                <a:srgbClr val="000000"/>
              </a:buClr>
              <a:buSzPts val="1100"/>
              <a:buFont typeface="Arial"/>
              <a:buNone/>
            </a:pPr>
            <a:r>
              <a:rPr lang="en-US" sz="1000">
                <a:solidFill>
                  <a:schemeClr val="dk1"/>
                </a:solidFill>
              </a:rPr>
              <a:t>Gom dữ liệu từ nhiều bộ phận</a:t>
            </a:r>
            <a:endParaRPr i="0" sz="1200" u="none" cap="none" strike="noStrike"/>
          </a:p>
        </p:txBody>
      </p:sp>
      <p:sp>
        <p:nvSpPr>
          <p:cNvPr id="612" name="Google Shape;612;g34d2176635f_0_500"/>
          <p:cNvSpPr txBox="1"/>
          <p:nvPr/>
        </p:nvSpPr>
        <p:spPr>
          <a:xfrm>
            <a:off x="2377189" y="3866125"/>
            <a:ext cx="1043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Lưu trữ lịch sử</a:t>
            </a:r>
            <a:endParaRPr b="1" sz="1100">
              <a:solidFill>
                <a:srgbClr val="DD7E6B"/>
              </a:solidFill>
            </a:endParaRPr>
          </a:p>
          <a:p>
            <a:pPr indent="0" lvl="0" marL="0" marR="0" rtl="0" algn="l">
              <a:lnSpc>
                <a:spcPct val="100000"/>
              </a:lnSpc>
              <a:spcBef>
                <a:spcPts val="0"/>
              </a:spcBef>
              <a:spcAft>
                <a:spcPts val="0"/>
              </a:spcAft>
              <a:buClr>
                <a:srgbClr val="000000"/>
              </a:buClr>
              <a:buSzPts val="1100"/>
              <a:buFont typeface="Arial"/>
              <a:buNone/>
            </a:pPr>
            <a:r>
              <a:rPr lang="en-US" sz="1000">
                <a:solidFill>
                  <a:schemeClr val="dk1"/>
                </a:solidFill>
              </a:rPr>
              <a:t>Hỗ trợ phân tích xu hướng</a:t>
            </a:r>
            <a:endParaRPr i="0" sz="1300" u="none" cap="none" strike="noStrike"/>
          </a:p>
        </p:txBody>
      </p:sp>
      <p:sp>
        <p:nvSpPr>
          <p:cNvPr id="613" name="Google Shape;613;g34d2176635f_0_500"/>
          <p:cNvSpPr txBox="1"/>
          <p:nvPr/>
        </p:nvSpPr>
        <p:spPr>
          <a:xfrm>
            <a:off x="3528796" y="3866125"/>
            <a:ext cx="10434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Quản lý &amp; bảo mật</a:t>
            </a:r>
            <a:endParaRPr b="1" sz="1100">
              <a:solidFill>
                <a:srgbClr val="DD7E6B"/>
              </a:solidFill>
            </a:endParaRPr>
          </a:p>
          <a:p>
            <a:pPr indent="0" lvl="0" marL="0" marR="0" rtl="0" algn="l">
              <a:lnSpc>
                <a:spcPct val="100000"/>
              </a:lnSpc>
              <a:spcBef>
                <a:spcPts val="0"/>
              </a:spcBef>
              <a:spcAft>
                <a:spcPts val="0"/>
              </a:spcAft>
              <a:buClr>
                <a:srgbClr val="000000"/>
              </a:buClr>
              <a:buSzPts val="1100"/>
              <a:buFont typeface="Arial"/>
              <a:buNone/>
            </a:pPr>
            <a:r>
              <a:rPr lang="en-US" sz="1000">
                <a:solidFill>
                  <a:schemeClr val="dk1"/>
                </a:solidFill>
              </a:rPr>
              <a:t>Phân quyền truy cập, ổn định khi nâng cấp hệ thống</a:t>
            </a:r>
            <a:endParaRPr i="0" sz="1300" u="none" cap="none" strike="noStrike"/>
          </a:p>
        </p:txBody>
      </p:sp>
      <p:sp>
        <p:nvSpPr>
          <p:cNvPr id="614" name="Google Shape;614;g34d2176635f_0_500"/>
          <p:cNvSpPr txBox="1"/>
          <p:nvPr/>
        </p:nvSpPr>
        <p:spPr>
          <a:xfrm>
            <a:off x="4572200" y="3866125"/>
            <a:ext cx="12600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Tiện lợi cho người dùng</a:t>
            </a:r>
            <a:endParaRPr b="1" sz="1100">
              <a:solidFill>
                <a:srgbClr val="DD7E6B"/>
              </a:solidFill>
            </a:endParaRPr>
          </a:p>
          <a:p>
            <a:pPr indent="0" lvl="0" marL="0" marR="0" rtl="0" algn="l">
              <a:lnSpc>
                <a:spcPct val="100000"/>
              </a:lnSpc>
              <a:spcBef>
                <a:spcPts val="0"/>
              </a:spcBef>
              <a:spcAft>
                <a:spcPts val="0"/>
              </a:spcAft>
              <a:buClr>
                <a:srgbClr val="000000"/>
              </a:buClr>
              <a:buSzPts val="1100"/>
              <a:buFont typeface="Arial"/>
              <a:buNone/>
            </a:pPr>
            <a:r>
              <a:rPr lang="en-US" sz="1000">
                <a:solidFill>
                  <a:schemeClr val="dk1"/>
                </a:solidFill>
              </a:rPr>
              <a:t>Truy vấn </a:t>
            </a:r>
            <a:r>
              <a:rPr lang="en-US" sz="1000">
                <a:solidFill>
                  <a:schemeClr val="dk1"/>
                </a:solidFill>
              </a:rPr>
              <a:t>Tự tạo báo cáo qua dashboard, không phụ thuộc IT</a:t>
            </a:r>
            <a:endParaRPr i="0" sz="1300" u="none" cap="none" strike="noStrike"/>
          </a:p>
        </p:txBody>
      </p:sp>
      <p:sp>
        <p:nvSpPr>
          <p:cNvPr id="615" name="Google Shape;615;g34d2176635f_0_500"/>
          <p:cNvSpPr txBox="1"/>
          <p:nvPr/>
        </p:nvSpPr>
        <p:spPr>
          <a:xfrm>
            <a:off x="5924061" y="3857850"/>
            <a:ext cx="10434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A64D79"/>
                </a:solidFill>
              </a:rPr>
              <a:t>Chi phí cao &amp; phức tạp</a:t>
            </a:r>
            <a:endParaRPr b="1" sz="1100">
              <a:solidFill>
                <a:srgbClr val="A64D79"/>
              </a:solidFill>
            </a:endParaRPr>
          </a:p>
          <a:p>
            <a:pPr indent="0" lvl="0" marL="0" marR="0" rtl="0" algn="l">
              <a:lnSpc>
                <a:spcPct val="100000"/>
              </a:lnSpc>
              <a:spcBef>
                <a:spcPts val="0"/>
              </a:spcBef>
              <a:spcAft>
                <a:spcPts val="0"/>
              </a:spcAft>
              <a:buClr>
                <a:srgbClr val="000000"/>
              </a:buClr>
              <a:buSzPts val="1100"/>
              <a:buFont typeface="Arial"/>
              <a:buNone/>
            </a:pPr>
            <a:r>
              <a:rPr lang="en-US" sz="1000">
                <a:solidFill>
                  <a:schemeClr val="dk1"/>
                </a:solidFill>
              </a:rPr>
              <a:t>Đòi hỏi chuyên môn, phần mềm/hạ tầng</a:t>
            </a:r>
            <a:endParaRPr i="0" sz="1300" u="none" cap="none" strike="noStrike"/>
          </a:p>
        </p:txBody>
      </p:sp>
      <p:sp>
        <p:nvSpPr>
          <p:cNvPr id="616" name="Google Shape;616;g34d2176635f_0_500"/>
          <p:cNvSpPr txBox="1"/>
          <p:nvPr/>
        </p:nvSpPr>
        <p:spPr>
          <a:xfrm>
            <a:off x="6875393" y="3857850"/>
            <a:ext cx="10434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A64D79"/>
                </a:solidFill>
              </a:rPr>
              <a:t>Độ trễ dữ liệu</a:t>
            </a:r>
            <a:endParaRPr b="1" sz="1100">
              <a:solidFill>
                <a:srgbClr val="A64D79"/>
              </a:solidFill>
            </a:endParaRPr>
          </a:p>
          <a:p>
            <a:pPr indent="0" lvl="0" marL="0" marR="0" rtl="0" algn="l">
              <a:lnSpc>
                <a:spcPct val="100000"/>
              </a:lnSpc>
              <a:spcBef>
                <a:spcPts val="0"/>
              </a:spcBef>
              <a:spcAft>
                <a:spcPts val="0"/>
              </a:spcAft>
              <a:buClr>
                <a:srgbClr val="000000"/>
              </a:buClr>
              <a:buSzPts val="1100"/>
              <a:buFont typeface="Arial"/>
              <a:buNone/>
            </a:pPr>
            <a:r>
              <a:rPr lang="en-US" sz="1000">
                <a:solidFill>
                  <a:schemeClr val="dk1"/>
                </a:solidFill>
              </a:rPr>
              <a:t>ETL mất thời gian → không phù hợp RT</a:t>
            </a:r>
            <a:endParaRPr i="0" sz="1300" u="none" cap="none" strike="noStrike"/>
          </a:p>
        </p:txBody>
      </p:sp>
      <p:sp>
        <p:nvSpPr>
          <p:cNvPr id="617" name="Google Shape;617;g34d2176635f_0_500"/>
          <p:cNvSpPr txBox="1"/>
          <p:nvPr/>
        </p:nvSpPr>
        <p:spPr>
          <a:xfrm>
            <a:off x="7788225" y="3857850"/>
            <a:ext cx="13905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A64D79"/>
                </a:solidFill>
              </a:rPr>
              <a:t>Tính linh hoạt thấp</a:t>
            </a:r>
            <a:endParaRPr b="1" sz="1100">
              <a:solidFill>
                <a:srgbClr val="A64D79"/>
              </a:solidFill>
            </a:endParaRPr>
          </a:p>
          <a:p>
            <a:pPr indent="0" lvl="0" marL="0" marR="0" rtl="0" algn="l">
              <a:lnSpc>
                <a:spcPct val="100000"/>
              </a:lnSpc>
              <a:spcBef>
                <a:spcPts val="0"/>
              </a:spcBef>
              <a:spcAft>
                <a:spcPts val="0"/>
              </a:spcAft>
              <a:buClr>
                <a:srgbClr val="000000"/>
              </a:buClr>
              <a:buSzPts val="1100"/>
              <a:buFont typeface="Arial"/>
              <a:buNone/>
            </a:pPr>
            <a:r>
              <a:rPr lang="en-US" sz="1000">
                <a:solidFill>
                  <a:schemeClr val="dk1"/>
                </a:solidFill>
              </a:rPr>
              <a:t>So với mô hình mới (Data Lake,Lakehouse...)</a:t>
            </a:r>
            <a:endParaRPr i="0" sz="1300" u="none" cap="none" strike="noStrike"/>
          </a:p>
        </p:txBody>
      </p:sp>
      <p:cxnSp>
        <p:nvCxnSpPr>
          <p:cNvPr id="618" name="Google Shape;618;g34d2176635f_0_500"/>
          <p:cNvCxnSpPr/>
          <p:nvPr/>
        </p:nvCxnSpPr>
        <p:spPr>
          <a:xfrm>
            <a:off x="-19212" y="2847038"/>
            <a:ext cx="9173100" cy="0"/>
          </a:xfrm>
          <a:prstGeom prst="straightConnector1">
            <a:avLst/>
          </a:prstGeom>
          <a:noFill/>
          <a:ln cap="flat" cmpd="sng" w="9525">
            <a:solidFill>
              <a:srgbClr val="002B65"/>
            </a:solidFill>
            <a:prstDash val="dash"/>
            <a:round/>
            <a:headEnd len="sm" w="sm" type="none"/>
            <a:tailEnd len="sm" w="sm" type="none"/>
          </a:ln>
        </p:spPr>
      </p:cxnSp>
      <p:pic>
        <p:nvPicPr>
          <p:cNvPr id="619" name="Google Shape;619;g34d2176635f_0_500"/>
          <p:cNvPicPr preferRelativeResize="0"/>
          <p:nvPr/>
        </p:nvPicPr>
        <p:blipFill>
          <a:blip r:embed="rId9">
            <a:alphaModFix/>
          </a:blip>
          <a:stretch>
            <a:fillRect/>
          </a:stretch>
        </p:blipFill>
        <p:spPr>
          <a:xfrm>
            <a:off x="283775" y="3308425"/>
            <a:ext cx="557699" cy="557699"/>
          </a:xfrm>
          <a:prstGeom prst="rect">
            <a:avLst/>
          </a:prstGeom>
          <a:noFill/>
          <a:ln>
            <a:noFill/>
          </a:ln>
        </p:spPr>
      </p:pic>
      <p:pic>
        <p:nvPicPr>
          <p:cNvPr id="620" name="Google Shape;620;g34d2176635f_0_500"/>
          <p:cNvPicPr preferRelativeResize="0"/>
          <p:nvPr/>
        </p:nvPicPr>
        <p:blipFill>
          <a:blip r:embed="rId10">
            <a:alphaModFix/>
          </a:blip>
          <a:stretch>
            <a:fillRect/>
          </a:stretch>
        </p:blipFill>
        <p:spPr>
          <a:xfrm>
            <a:off x="1476688" y="3324925"/>
            <a:ext cx="541199" cy="541199"/>
          </a:xfrm>
          <a:prstGeom prst="rect">
            <a:avLst/>
          </a:prstGeom>
          <a:noFill/>
          <a:ln>
            <a:noFill/>
          </a:ln>
        </p:spPr>
      </p:pic>
      <p:pic>
        <p:nvPicPr>
          <p:cNvPr id="621" name="Google Shape;621;g34d2176635f_0_500"/>
          <p:cNvPicPr preferRelativeResize="0"/>
          <p:nvPr/>
        </p:nvPicPr>
        <p:blipFill>
          <a:blip r:embed="rId11">
            <a:alphaModFix/>
          </a:blip>
          <a:stretch>
            <a:fillRect/>
          </a:stretch>
        </p:blipFill>
        <p:spPr>
          <a:xfrm>
            <a:off x="2494487" y="3316675"/>
            <a:ext cx="557699" cy="557699"/>
          </a:xfrm>
          <a:prstGeom prst="rect">
            <a:avLst/>
          </a:prstGeom>
          <a:noFill/>
          <a:ln>
            <a:noFill/>
          </a:ln>
        </p:spPr>
      </p:pic>
      <p:pic>
        <p:nvPicPr>
          <p:cNvPr id="622" name="Google Shape;622;g34d2176635f_0_500"/>
          <p:cNvPicPr preferRelativeResize="0"/>
          <p:nvPr/>
        </p:nvPicPr>
        <p:blipFill>
          <a:blip r:embed="rId12">
            <a:alphaModFix/>
          </a:blip>
          <a:stretch>
            <a:fillRect/>
          </a:stretch>
        </p:blipFill>
        <p:spPr>
          <a:xfrm>
            <a:off x="3649675" y="3324938"/>
            <a:ext cx="541175" cy="541175"/>
          </a:xfrm>
          <a:prstGeom prst="rect">
            <a:avLst/>
          </a:prstGeom>
          <a:noFill/>
          <a:ln>
            <a:noFill/>
          </a:ln>
        </p:spPr>
      </p:pic>
      <p:pic>
        <p:nvPicPr>
          <p:cNvPr id="623" name="Google Shape;623;g34d2176635f_0_500"/>
          <p:cNvPicPr preferRelativeResize="0"/>
          <p:nvPr/>
        </p:nvPicPr>
        <p:blipFill>
          <a:blip r:embed="rId13">
            <a:alphaModFix/>
          </a:blip>
          <a:stretch>
            <a:fillRect/>
          </a:stretch>
        </p:blipFill>
        <p:spPr>
          <a:xfrm>
            <a:off x="4786863" y="3324950"/>
            <a:ext cx="541175" cy="541175"/>
          </a:xfrm>
          <a:prstGeom prst="rect">
            <a:avLst/>
          </a:prstGeom>
          <a:noFill/>
          <a:ln>
            <a:noFill/>
          </a:ln>
        </p:spPr>
      </p:pic>
      <p:pic>
        <p:nvPicPr>
          <p:cNvPr id="624" name="Google Shape;624;g34d2176635f_0_500"/>
          <p:cNvPicPr preferRelativeResize="0"/>
          <p:nvPr/>
        </p:nvPicPr>
        <p:blipFill>
          <a:blip r:embed="rId14">
            <a:alphaModFix/>
          </a:blip>
          <a:stretch>
            <a:fillRect/>
          </a:stretch>
        </p:blipFill>
        <p:spPr>
          <a:xfrm>
            <a:off x="6120153" y="3270650"/>
            <a:ext cx="541175" cy="541175"/>
          </a:xfrm>
          <a:prstGeom prst="rect">
            <a:avLst/>
          </a:prstGeom>
          <a:noFill/>
          <a:ln>
            <a:noFill/>
          </a:ln>
        </p:spPr>
      </p:pic>
      <p:pic>
        <p:nvPicPr>
          <p:cNvPr id="625" name="Google Shape;625;g34d2176635f_0_500"/>
          <p:cNvPicPr preferRelativeResize="0"/>
          <p:nvPr/>
        </p:nvPicPr>
        <p:blipFill>
          <a:blip r:embed="rId15">
            <a:alphaModFix/>
          </a:blip>
          <a:stretch>
            <a:fillRect/>
          </a:stretch>
        </p:blipFill>
        <p:spPr>
          <a:xfrm>
            <a:off x="7059289" y="3352475"/>
            <a:ext cx="541175" cy="541175"/>
          </a:xfrm>
          <a:prstGeom prst="rect">
            <a:avLst/>
          </a:prstGeom>
          <a:noFill/>
          <a:ln>
            <a:noFill/>
          </a:ln>
        </p:spPr>
      </p:pic>
      <p:pic>
        <p:nvPicPr>
          <p:cNvPr id="626" name="Google Shape;626;g34d2176635f_0_500"/>
          <p:cNvPicPr preferRelativeResize="0"/>
          <p:nvPr/>
        </p:nvPicPr>
        <p:blipFill>
          <a:blip r:embed="rId16">
            <a:alphaModFix/>
          </a:blip>
          <a:stretch>
            <a:fillRect/>
          </a:stretch>
        </p:blipFill>
        <p:spPr>
          <a:xfrm>
            <a:off x="8026645" y="3344213"/>
            <a:ext cx="557700" cy="557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cxnSp>
        <p:nvCxnSpPr>
          <p:cNvPr id="631" name="Google Shape;631;g34d2176635f_0_592"/>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632" name="Google Shape;632;g34d2176635f_0_592"/>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Quá trình nạp dữ liệu,thành phần chính của DW</a:t>
            </a:r>
            <a:endParaRPr b="0" i="0" sz="1400" u="none" cap="none" strike="noStrike">
              <a:solidFill>
                <a:srgbClr val="000000"/>
              </a:solidFill>
              <a:latin typeface="Arial"/>
              <a:ea typeface="Arial"/>
              <a:cs typeface="Arial"/>
              <a:sym typeface="Arial"/>
            </a:endParaRPr>
          </a:p>
        </p:txBody>
      </p:sp>
      <p:cxnSp>
        <p:nvCxnSpPr>
          <p:cNvPr id="633" name="Google Shape;633;g34d2176635f_0_592"/>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634" name="Google Shape;634;g34d2176635f_0_592"/>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635" name="Google Shape;635;g34d2176635f_0_592"/>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11</a:t>
            </a:r>
            <a:endParaRPr b="0" i="0" sz="1400" u="none" cap="none" strike="noStrike">
              <a:solidFill>
                <a:srgbClr val="000000"/>
              </a:solidFill>
              <a:latin typeface="Arial"/>
              <a:ea typeface="Arial"/>
              <a:cs typeface="Arial"/>
              <a:sym typeface="Arial"/>
            </a:endParaRPr>
          </a:p>
        </p:txBody>
      </p:sp>
      <p:sp>
        <p:nvSpPr>
          <p:cNvPr id="636" name="Google Shape;636;g34d2176635f_0_592"/>
          <p:cNvSpPr/>
          <p:nvPr/>
        </p:nvSpPr>
        <p:spPr>
          <a:xfrm>
            <a:off x="255225" y="425463"/>
            <a:ext cx="85386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ETL – Quá trình nạp dữ liệu vào DW</a:t>
            </a:r>
            <a:endParaRPr b="1" sz="1300">
              <a:solidFill>
                <a:schemeClr val="lt1"/>
              </a:solidFill>
              <a:latin typeface="Roboto"/>
              <a:ea typeface="Roboto"/>
              <a:cs typeface="Roboto"/>
              <a:sym typeface="Roboto"/>
            </a:endParaRPr>
          </a:p>
        </p:txBody>
      </p:sp>
      <p:sp>
        <p:nvSpPr>
          <p:cNvPr id="637" name="Google Shape;637;g34d2176635f_0_592"/>
          <p:cNvSpPr/>
          <p:nvPr/>
        </p:nvSpPr>
        <p:spPr>
          <a:xfrm>
            <a:off x="255225" y="874488"/>
            <a:ext cx="2875200" cy="3171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E6B8AF"/>
                </a:solidFill>
              </a:rPr>
              <a:t>E</a:t>
            </a:r>
            <a:r>
              <a:rPr b="1" lang="en-US" sz="1100">
                <a:solidFill>
                  <a:schemeClr val="lt1"/>
                </a:solidFill>
              </a:rPr>
              <a:t>xtract</a:t>
            </a:r>
            <a:endParaRPr b="1" sz="1100"/>
          </a:p>
        </p:txBody>
      </p:sp>
      <p:sp>
        <p:nvSpPr>
          <p:cNvPr id="638" name="Google Shape;638;g34d2176635f_0_592"/>
          <p:cNvSpPr/>
          <p:nvPr/>
        </p:nvSpPr>
        <p:spPr>
          <a:xfrm>
            <a:off x="3033532" y="874488"/>
            <a:ext cx="2981700" cy="3171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E6B8AF"/>
                </a:solidFill>
              </a:rPr>
              <a:t>T</a:t>
            </a:r>
            <a:r>
              <a:rPr b="1" lang="en-US" sz="1100">
                <a:solidFill>
                  <a:schemeClr val="lt1"/>
                </a:solidFill>
              </a:rPr>
              <a:t>ransform</a:t>
            </a:r>
            <a:endParaRPr b="1" sz="1100"/>
          </a:p>
        </p:txBody>
      </p:sp>
      <p:sp>
        <p:nvSpPr>
          <p:cNvPr id="639" name="Google Shape;639;g34d2176635f_0_592"/>
          <p:cNvSpPr/>
          <p:nvPr/>
        </p:nvSpPr>
        <p:spPr>
          <a:xfrm>
            <a:off x="5907076" y="880425"/>
            <a:ext cx="2981700" cy="3171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E6B8AF"/>
                </a:solidFill>
              </a:rPr>
              <a:t>L</a:t>
            </a:r>
            <a:r>
              <a:rPr b="1" lang="en-US" sz="1100">
                <a:solidFill>
                  <a:schemeClr val="lt1"/>
                </a:solidFill>
              </a:rPr>
              <a:t>oad</a:t>
            </a:r>
            <a:endParaRPr b="1" sz="1100"/>
          </a:p>
        </p:txBody>
      </p:sp>
      <p:cxnSp>
        <p:nvCxnSpPr>
          <p:cNvPr id="640" name="Google Shape;640;g34d2176635f_0_592"/>
          <p:cNvCxnSpPr/>
          <p:nvPr/>
        </p:nvCxnSpPr>
        <p:spPr>
          <a:xfrm>
            <a:off x="-14562" y="2749400"/>
            <a:ext cx="9173100" cy="0"/>
          </a:xfrm>
          <a:prstGeom prst="straightConnector1">
            <a:avLst/>
          </a:prstGeom>
          <a:noFill/>
          <a:ln cap="flat" cmpd="sng" w="9525">
            <a:solidFill>
              <a:srgbClr val="002B65"/>
            </a:solidFill>
            <a:prstDash val="dash"/>
            <a:round/>
            <a:headEnd len="sm" w="sm" type="none"/>
            <a:tailEnd len="sm" w="sm" type="none"/>
          </a:ln>
        </p:spPr>
      </p:cxnSp>
      <p:sp>
        <p:nvSpPr>
          <p:cNvPr id="641" name="Google Shape;641;g34d2176635f_0_592"/>
          <p:cNvSpPr/>
          <p:nvPr/>
        </p:nvSpPr>
        <p:spPr>
          <a:xfrm>
            <a:off x="255225" y="1335387"/>
            <a:ext cx="2744400" cy="5412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Trích xuất từ hệ thống nguồn (Excel, DB, API...)</a:t>
            </a:r>
            <a:endParaRPr sz="1000"/>
          </a:p>
        </p:txBody>
      </p:sp>
      <p:sp>
        <p:nvSpPr>
          <p:cNvPr id="642" name="Google Shape;642;g34d2176635f_0_592"/>
          <p:cNvSpPr/>
          <p:nvPr/>
        </p:nvSpPr>
        <p:spPr>
          <a:xfrm>
            <a:off x="3092889" y="1323512"/>
            <a:ext cx="2744400" cy="5412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Làm sạch, chuẩn hóa, xử lý dữ liệu lỗi/mất</a:t>
            </a:r>
            <a:endParaRPr sz="1000"/>
          </a:p>
        </p:txBody>
      </p:sp>
      <p:sp>
        <p:nvSpPr>
          <p:cNvPr id="643" name="Google Shape;643;g34d2176635f_0_592"/>
          <p:cNvSpPr/>
          <p:nvPr/>
        </p:nvSpPr>
        <p:spPr>
          <a:xfrm>
            <a:off x="5930552" y="1335387"/>
            <a:ext cx="2744400" cy="5412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Nạp vào DW (full load hoặc incremental)</a:t>
            </a:r>
            <a:endParaRPr sz="1000"/>
          </a:p>
        </p:txBody>
      </p:sp>
      <p:sp>
        <p:nvSpPr>
          <p:cNvPr id="644" name="Google Shape;644;g34d2176635f_0_592"/>
          <p:cNvSpPr/>
          <p:nvPr/>
        </p:nvSpPr>
        <p:spPr>
          <a:xfrm>
            <a:off x="255225" y="1968663"/>
            <a:ext cx="1390500" cy="6807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Công cụ</a:t>
            </a:r>
            <a:endParaRPr/>
          </a:p>
        </p:txBody>
      </p:sp>
      <p:pic>
        <p:nvPicPr>
          <p:cNvPr id="645" name="Google Shape;645;g34d2176635f_0_592"/>
          <p:cNvPicPr preferRelativeResize="0"/>
          <p:nvPr/>
        </p:nvPicPr>
        <p:blipFill>
          <a:blip r:embed="rId3">
            <a:alphaModFix/>
          </a:blip>
          <a:stretch>
            <a:fillRect/>
          </a:stretch>
        </p:blipFill>
        <p:spPr>
          <a:xfrm>
            <a:off x="3432651" y="1972855"/>
            <a:ext cx="1260000" cy="659400"/>
          </a:xfrm>
          <a:prstGeom prst="rect">
            <a:avLst/>
          </a:prstGeom>
          <a:noFill/>
          <a:ln>
            <a:noFill/>
          </a:ln>
        </p:spPr>
      </p:pic>
      <p:pic>
        <p:nvPicPr>
          <p:cNvPr id="646" name="Google Shape;646;g34d2176635f_0_592"/>
          <p:cNvPicPr preferRelativeResize="0"/>
          <p:nvPr/>
        </p:nvPicPr>
        <p:blipFill>
          <a:blip r:embed="rId4">
            <a:alphaModFix/>
          </a:blip>
          <a:stretch>
            <a:fillRect/>
          </a:stretch>
        </p:blipFill>
        <p:spPr>
          <a:xfrm>
            <a:off x="5422489" y="2041750"/>
            <a:ext cx="866699" cy="533464"/>
          </a:xfrm>
          <a:prstGeom prst="rect">
            <a:avLst/>
          </a:prstGeom>
          <a:noFill/>
          <a:ln>
            <a:noFill/>
          </a:ln>
        </p:spPr>
      </p:pic>
      <p:pic>
        <p:nvPicPr>
          <p:cNvPr id="647" name="Google Shape;647;g34d2176635f_0_592"/>
          <p:cNvPicPr preferRelativeResize="0"/>
          <p:nvPr/>
        </p:nvPicPr>
        <p:blipFill rotWithShape="1">
          <a:blip r:embed="rId5">
            <a:alphaModFix/>
          </a:blip>
          <a:srcRect b="31097" l="12673" r="18107" t="30815"/>
          <a:stretch/>
        </p:blipFill>
        <p:spPr>
          <a:xfrm>
            <a:off x="7019050" y="1892825"/>
            <a:ext cx="1510801" cy="831300"/>
          </a:xfrm>
          <a:prstGeom prst="rect">
            <a:avLst/>
          </a:prstGeom>
          <a:noFill/>
          <a:ln>
            <a:noFill/>
          </a:ln>
        </p:spPr>
      </p:pic>
      <p:pic>
        <p:nvPicPr>
          <p:cNvPr id="648" name="Google Shape;648;g34d2176635f_0_592"/>
          <p:cNvPicPr preferRelativeResize="0"/>
          <p:nvPr/>
        </p:nvPicPr>
        <p:blipFill rotWithShape="1">
          <a:blip r:embed="rId6">
            <a:alphaModFix/>
          </a:blip>
          <a:srcRect b="26851" l="17688" r="0" t="23173"/>
          <a:stretch/>
        </p:blipFill>
        <p:spPr>
          <a:xfrm>
            <a:off x="1809925" y="1886900"/>
            <a:ext cx="1622724" cy="831300"/>
          </a:xfrm>
          <a:prstGeom prst="rect">
            <a:avLst/>
          </a:prstGeom>
          <a:noFill/>
          <a:ln>
            <a:noFill/>
          </a:ln>
        </p:spPr>
      </p:pic>
      <p:sp>
        <p:nvSpPr>
          <p:cNvPr id="649" name="Google Shape;649;g34d2176635f_0_592"/>
          <p:cNvSpPr/>
          <p:nvPr/>
        </p:nvSpPr>
        <p:spPr>
          <a:xfrm>
            <a:off x="302700" y="2818088"/>
            <a:ext cx="85386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Các thành phần chính trong Data Warehouse</a:t>
            </a:r>
            <a:endParaRPr b="1" sz="1300">
              <a:solidFill>
                <a:schemeClr val="lt1"/>
              </a:solidFill>
              <a:latin typeface="Roboto"/>
              <a:ea typeface="Roboto"/>
              <a:cs typeface="Roboto"/>
              <a:sym typeface="Roboto"/>
            </a:endParaRPr>
          </a:p>
        </p:txBody>
      </p:sp>
      <p:sp>
        <p:nvSpPr>
          <p:cNvPr id="650" name="Google Shape;650;g34d2176635f_0_592"/>
          <p:cNvSpPr txBox="1"/>
          <p:nvPr/>
        </p:nvSpPr>
        <p:spPr>
          <a:xfrm>
            <a:off x="238325" y="3874375"/>
            <a:ext cx="21957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ODS</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Kho dữ liệu tạm gần real-time, dùng cho báo cáo nhanh</a:t>
            </a:r>
            <a:endParaRPr sz="1100">
              <a:solidFill>
                <a:schemeClr val="dk1"/>
              </a:solidFill>
            </a:endParaRPr>
          </a:p>
        </p:txBody>
      </p:sp>
      <p:sp>
        <p:nvSpPr>
          <p:cNvPr id="651" name="Google Shape;651;g34d2176635f_0_592"/>
          <p:cNvSpPr txBox="1"/>
          <p:nvPr/>
        </p:nvSpPr>
        <p:spPr>
          <a:xfrm>
            <a:off x="2389908" y="3874375"/>
            <a:ext cx="21957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Data Mart</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Kho dữ liệu nhỏ theo bộ phận (VD: Sales, HR)</a:t>
            </a:r>
            <a:endParaRPr sz="1100">
              <a:solidFill>
                <a:schemeClr val="dk1"/>
              </a:solidFill>
            </a:endParaRPr>
          </a:p>
        </p:txBody>
      </p:sp>
      <p:sp>
        <p:nvSpPr>
          <p:cNvPr id="652" name="Google Shape;652;g34d2176635f_0_592"/>
          <p:cNvSpPr txBox="1"/>
          <p:nvPr/>
        </p:nvSpPr>
        <p:spPr>
          <a:xfrm>
            <a:off x="4541492" y="3874375"/>
            <a:ext cx="21957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EDW</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Kho trung tâm – lưu trữ dữ liệu tích hợp, phục vụ phân tích lớn</a:t>
            </a:r>
            <a:endParaRPr sz="1100">
              <a:solidFill>
                <a:schemeClr val="dk1"/>
              </a:solidFill>
            </a:endParaRPr>
          </a:p>
        </p:txBody>
      </p:sp>
      <p:sp>
        <p:nvSpPr>
          <p:cNvPr id="653" name="Google Shape;653;g34d2176635f_0_592"/>
          <p:cNvSpPr txBox="1"/>
          <p:nvPr/>
        </p:nvSpPr>
        <p:spPr>
          <a:xfrm>
            <a:off x="6693075" y="3874375"/>
            <a:ext cx="21957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Metadata</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Dữ liệu mô tả dữ liệu – hỗ trợ quản trị và truy vấn dễ hiểu</a:t>
            </a:r>
            <a:endParaRPr sz="1100">
              <a:solidFill>
                <a:schemeClr val="dk1"/>
              </a:solidFill>
            </a:endParaRPr>
          </a:p>
        </p:txBody>
      </p:sp>
      <p:pic>
        <p:nvPicPr>
          <p:cNvPr id="654" name="Google Shape;654;g34d2176635f_0_592"/>
          <p:cNvPicPr preferRelativeResize="0"/>
          <p:nvPr/>
        </p:nvPicPr>
        <p:blipFill>
          <a:blip r:embed="rId7">
            <a:alphaModFix/>
          </a:blip>
          <a:stretch>
            <a:fillRect/>
          </a:stretch>
        </p:blipFill>
        <p:spPr>
          <a:xfrm>
            <a:off x="822825" y="3203900"/>
            <a:ext cx="659400" cy="659400"/>
          </a:xfrm>
          <a:prstGeom prst="rect">
            <a:avLst/>
          </a:prstGeom>
          <a:noFill/>
          <a:ln>
            <a:noFill/>
          </a:ln>
        </p:spPr>
      </p:pic>
      <p:pic>
        <p:nvPicPr>
          <p:cNvPr id="655" name="Google Shape;655;g34d2176635f_0_592"/>
          <p:cNvPicPr preferRelativeResize="0"/>
          <p:nvPr/>
        </p:nvPicPr>
        <p:blipFill>
          <a:blip r:embed="rId8">
            <a:alphaModFix/>
          </a:blip>
          <a:stretch>
            <a:fillRect/>
          </a:stretch>
        </p:blipFill>
        <p:spPr>
          <a:xfrm>
            <a:off x="2637237" y="3203900"/>
            <a:ext cx="749251" cy="749251"/>
          </a:xfrm>
          <a:prstGeom prst="rect">
            <a:avLst/>
          </a:prstGeom>
          <a:noFill/>
          <a:ln>
            <a:noFill/>
          </a:ln>
        </p:spPr>
      </p:pic>
      <p:pic>
        <p:nvPicPr>
          <p:cNvPr id="656" name="Google Shape;656;g34d2176635f_0_592"/>
          <p:cNvPicPr preferRelativeResize="0"/>
          <p:nvPr/>
        </p:nvPicPr>
        <p:blipFill>
          <a:blip r:embed="rId9">
            <a:alphaModFix/>
          </a:blip>
          <a:stretch>
            <a:fillRect/>
          </a:stretch>
        </p:blipFill>
        <p:spPr>
          <a:xfrm>
            <a:off x="7376700" y="3248825"/>
            <a:ext cx="659400" cy="659400"/>
          </a:xfrm>
          <a:prstGeom prst="rect">
            <a:avLst/>
          </a:prstGeom>
          <a:noFill/>
          <a:ln>
            <a:noFill/>
          </a:ln>
        </p:spPr>
      </p:pic>
      <p:pic>
        <p:nvPicPr>
          <p:cNvPr id="657" name="Google Shape;657;g34d2176635f_0_592"/>
          <p:cNvPicPr preferRelativeResize="0"/>
          <p:nvPr/>
        </p:nvPicPr>
        <p:blipFill>
          <a:blip r:embed="rId10">
            <a:alphaModFix/>
          </a:blip>
          <a:stretch>
            <a:fillRect/>
          </a:stretch>
        </p:blipFill>
        <p:spPr>
          <a:xfrm>
            <a:off x="5051900" y="3248825"/>
            <a:ext cx="659400" cy="659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cxnSp>
        <p:nvCxnSpPr>
          <p:cNvPr id="662" name="Google Shape;662;g34d2176635f_6_12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663" name="Google Shape;663;g34d2176635f_6_12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664" name="Google Shape;664;g34d2176635f_6_12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12</a:t>
            </a:r>
            <a:endParaRPr b="0" i="0" sz="1400" u="none" cap="none" strike="noStrike">
              <a:solidFill>
                <a:srgbClr val="000000"/>
              </a:solidFill>
              <a:latin typeface="Arial"/>
              <a:ea typeface="Arial"/>
              <a:cs typeface="Arial"/>
              <a:sym typeface="Arial"/>
            </a:endParaRPr>
          </a:p>
        </p:txBody>
      </p:sp>
      <p:cxnSp>
        <p:nvCxnSpPr>
          <p:cNvPr id="665" name="Google Shape;665;g34d2176635f_6_12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666" name="Google Shape;666;g34d2176635f_6_12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DW Framework/ Architectures</a:t>
            </a:r>
            <a:endParaRPr b="0" i="0" sz="1400" u="none" cap="none" strike="noStrike">
              <a:solidFill>
                <a:srgbClr val="000000"/>
              </a:solidFill>
              <a:latin typeface="Arial"/>
              <a:ea typeface="Arial"/>
              <a:cs typeface="Arial"/>
              <a:sym typeface="Arial"/>
            </a:endParaRPr>
          </a:p>
        </p:txBody>
      </p:sp>
      <p:sp>
        <p:nvSpPr>
          <p:cNvPr id="667" name="Google Shape;667;g34d2176635f_6_120"/>
          <p:cNvSpPr/>
          <p:nvPr/>
        </p:nvSpPr>
        <p:spPr>
          <a:xfrm>
            <a:off x="114062" y="634494"/>
            <a:ext cx="2983800" cy="388500"/>
          </a:xfrm>
          <a:prstGeom prst="homePlate">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Single-tier architecture</a:t>
            </a:r>
            <a:endParaRPr/>
          </a:p>
        </p:txBody>
      </p:sp>
      <p:sp>
        <p:nvSpPr>
          <p:cNvPr id="668" name="Google Shape;668;g34d2176635f_6_120"/>
          <p:cNvSpPr/>
          <p:nvPr/>
        </p:nvSpPr>
        <p:spPr>
          <a:xfrm>
            <a:off x="306775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Two-tier </a:t>
            </a:r>
            <a:r>
              <a:rPr b="1" lang="en-US" sz="1300">
                <a:solidFill>
                  <a:schemeClr val="lt1"/>
                </a:solidFill>
                <a:latin typeface="Roboto"/>
                <a:ea typeface="Roboto"/>
                <a:cs typeface="Roboto"/>
                <a:sym typeface="Roboto"/>
              </a:rPr>
              <a:t>architecture</a:t>
            </a:r>
            <a:endParaRPr/>
          </a:p>
        </p:txBody>
      </p:sp>
      <p:sp>
        <p:nvSpPr>
          <p:cNvPr id="669" name="Google Shape;669;g34d2176635f_6_120"/>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Three-tier </a:t>
            </a:r>
            <a:r>
              <a:rPr b="1" lang="en-US" sz="1300">
                <a:solidFill>
                  <a:schemeClr val="lt1"/>
                </a:solidFill>
                <a:latin typeface="Roboto"/>
                <a:ea typeface="Roboto"/>
                <a:cs typeface="Roboto"/>
                <a:sym typeface="Roboto"/>
              </a:rPr>
              <a:t>architecture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cxnSp>
        <p:nvCxnSpPr>
          <p:cNvPr id="674" name="Google Shape;674;g34d2176635f_6_168"/>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675" name="Google Shape;675;g34d2176635f_6_168"/>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676" name="Google Shape;676;g34d2176635f_6_168"/>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13</a:t>
            </a:r>
            <a:endParaRPr b="0" i="0" sz="1400" u="none" cap="none" strike="noStrike">
              <a:solidFill>
                <a:srgbClr val="000000"/>
              </a:solidFill>
              <a:latin typeface="Arial"/>
              <a:ea typeface="Arial"/>
              <a:cs typeface="Arial"/>
              <a:sym typeface="Arial"/>
            </a:endParaRPr>
          </a:p>
        </p:txBody>
      </p:sp>
      <p:cxnSp>
        <p:nvCxnSpPr>
          <p:cNvPr id="677" name="Google Shape;677;g34d2176635f_6_168"/>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678" name="Google Shape;678;g34d2176635f_6_168"/>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DW Framework/ Architectures</a:t>
            </a:r>
            <a:endParaRPr b="0" i="0" sz="1400" u="none" cap="none" strike="noStrike">
              <a:solidFill>
                <a:srgbClr val="000000"/>
              </a:solidFill>
              <a:latin typeface="Arial"/>
              <a:ea typeface="Arial"/>
              <a:cs typeface="Arial"/>
              <a:sym typeface="Arial"/>
            </a:endParaRPr>
          </a:p>
        </p:txBody>
      </p:sp>
      <p:sp>
        <p:nvSpPr>
          <p:cNvPr id="679" name="Google Shape;679;g34d2176635f_6_168"/>
          <p:cNvSpPr/>
          <p:nvPr/>
        </p:nvSpPr>
        <p:spPr>
          <a:xfrm>
            <a:off x="114062" y="634494"/>
            <a:ext cx="2983800" cy="388500"/>
          </a:xfrm>
          <a:prstGeom prst="homePlate">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Single-tier architecture</a:t>
            </a:r>
            <a:endParaRPr/>
          </a:p>
        </p:txBody>
      </p:sp>
      <p:sp>
        <p:nvSpPr>
          <p:cNvPr id="680" name="Google Shape;680;g34d2176635f_6_168"/>
          <p:cNvSpPr/>
          <p:nvPr/>
        </p:nvSpPr>
        <p:spPr>
          <a:xfrm>
            <a:off x="3067754" y="628625"/>
            <a:ext cx="2983800" cy="4002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Two-tier architecture</a:t>
            </a:r>
            <a:endParaRPr/>
          </a:p>
        </p:txBody>
      </p:sp>
      <p:sp>
        <p:nvSpPr>
          <p:cNvPr id="681" name="Google Shape;681;g34d2176635f_6_168"/>
          <p:cNvSpPr/>
          <p:nvPr/>
        </p:nvSpPr>
        <p:spPr>
          <a:xfrm>
            <a:off x="604613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Three-tier architecture</a:t>
            </a:r>
            <a:endParaRPr/>
          </a:p>
        </p:txBody>
      </p:sp>
      <p:pic>
        <p:nvPicPr>
          <p:cNvPr id="682" name="Google Shape;682;g34d2176635f_6_168"/>
          <p:cNvPicPr preferRelativeResize="0"/>
          <p:nvPr/>
        </p:nvPicPr>
        <p:blipFill>
          <a:blip r:embed="rId3">
            <a:alphaModFix/>
          </a:blip>
          <a:stretch>
            <a:fillRect/>
          </a:stretch>
        </p:blipFill>
        <p:spPr>
          <a:xfrm>
            <a:off x="522825" y="1392900"/>
            <a:ext cx="3959168" cy="2906500"/>
          </a:xfrm>
          <a:prstGeom prst="rect">
            <a:avLst/>
          </a:prstGeom>
          <a:noFill/>
          <a:ln>
            <a:noFill/>
          </a:ln>
        </p:spPr>
      </p:pic>
      <p:sp>
        <p:nvSpPr>
          <p:cNvPr id="683" name="Google Shape;683;g34d2176635f_6_168"/>
          <p:cNvSpPr txBox="1"/>
          <p:nvPr/>
        </p:nvSpPr>
        <p:spPr>
          <a:xfrm>
            <a:off x="4869825" y="2198975"/>
            <a:ext cx="3676200" cy="3693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800"/>
              </a:spcAft>
              <a:buNone/>
            </a:pPr>
            <a:r>
              <a:rPr lang="en-US" sz="1200">
                <a:solidFill>
                  <a:schemeClr val="dk1"/>
                </a:solidFill>
              </a:rPr>
              <a:t>Ít dùng vì hiệu suất thấp, dữ liệu tập trung một nơi</a:t>
            </a:r>
            <a:r>
              <a:rPr lang="en-US" sz="1200">
                <a:solidFill>
                  <a:schemeClr val="dk1"/>
                </a:solidFill>
                <a:latin typeface="Times New Roman"/>
                <a:ea typeface="Times New Roman"/>
                <a:cs typeface="Times New Roman"/>
                <a:sym typeface="Times New Roman"/>
              </a:rPr>
              <a:t>.</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cxnSp>
        <p:nvCxnSpPr>
          <p:cNvPr id="688" name="Google Shape;688;g34d2176635f_6_181"/>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689" name="Google Shape;689;g34d2176635f_6_181"/>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690" name="Google Shape;690;g34d2176635f_6_181"/>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14</a:t>
            </a:r>
            <a:endParaRPr b="0" i="0" sz="1400" u="none" cap="none" strike="noStrike">
              <a:solidFill>
                <a:srgbClr val="000000"/>
              </a:solidFill>
              <a:latin typeface="Arial"/>
              <a:ea typeface="Arial"/>
              <a:cs typeface="Arial"/>
              <a:sym typeface="Arial"/>
            </a:endParaRPr>
          </a:p>
        </p:txBody>
      </p:sp>
      <p:cxnSp>
        <p:nvCxnSpPr>
          <p:cNvPr id="691" name="Google Shape;691;g34d2176635f_6_181"/>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692" name="Google Shape;692;g34d2176635f_6_181"/>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DW Framework/ Architectures</a:t>
            </a:r>
            <a:endParaRPr b="0" i="0" sz="1400" u="none" cap="none" strike="noStrike">
              <a:solidFill>
                <a:srgbClr val="000000"/>
              </a:solidFill>
              <a:latin typeface="Arial"/>
              <a:ea typeface="Arial"/>
              <a:cs typeface="Arial"/>
              <a:sym typeface="Arial"/>
            </a:endParaRPr>
          </a:p>
        </p:txBody>
      </p:sp>
      <p:sp>
        <p:nvSpPr>
          <p:cNvPr id="693" name="Google Shape;693;g34d2176635f_6_181"/>
          <p:cNvSpPr/>
          <p:nvPr/>
        </p:nvSpPr>
        <p:spPr>
          <a:xfrm>
            <a:off x="114062" y="634494"/>
            <a:ext cx="2983800" cy="388500"/>
          </a:xfrm>
          <a:prstGeom prst="homePlat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Single-tier architecture</a:t>
            </a:r>
            <a:endParaRPr/>
          </a:p>
        </p:txBody>
      </p:sp>
      <p:sp>
        <p:nvSpPr>
          <p:cNvPr id="694" name="Google Shape;694;g34d2176635f_6_181"/>
          <p:cNvSpPr/>
          <p:nvPr/>
        </p:nvSpPr>
        <p:spPr>
          <a:xfrm>
            <a:off x="306775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Two-tier architecture</a:t>
            </a:r>
            <a:endParaRPr/>
          </a:p>
        </p:txBody>
      </p:sp>
      <p:sp>
        <p:nvSpPr>
          <p:cNvPr id="695" name="Google Shape;695;g34d2176635f_6_181"/>
          <p:cNvSpPr/>
          <p:nvPr/>
        </p:nvSpPr>
        <p:spPr>
          <a:xfrm>
            <a:off x="604613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Three-tier architecture</a:t>
            </a:r>
            <a:endParaRPr/>
          </a:p>
        </p:txBody>
      </p:sp>
      <p:sp>
        <p:nvSpPr>
          <p:cNvPr id="696" name="Google Shape;696;g34d2176635f_6_181"/>
          <p:cNvSpPr txBox="1"/>
          <p:nvPr/>
        </p:nvSpPr>
        <p:spPr>
          <a:xfrm>
            <a:off x="4869825" y="2198975"/>
            <a:ext cx="3676200" cy="6498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800"/>
              </a:spcAft>
              <a:buNone/>
            </a:pPr>
            <a:r>
              <a:rPr lang="en-US">
                <a:solidFill>
                  <a:schemeClr val="dk1"/>
                </a:solidFill>
              </a:rPr>
              <a:t>Tách riêng tầng lưu trữ dữ liệu và tầng trình bày (presentation).</a:t>
            </a:r>
            <a:endParaRPr>
              <a:solidFill>
                <a:schemeClr val="dk2"/>
              </a:solidFill>
            </a:endParaRPr>
          </a:p>
        </p:txBody>
      </p:sp>
      <p:pic>
        <p:nvPicPr>
          <p:cNvPr id="697" name="Google Shape;697;g34d2176635f_6_181"/>
          <p:cNvPicPr preferRelativeResize="0"/>
          <p:nvPr/>
        </p:nvPicPr>
        <p:blipFill>
          <a:blip r:embed="rId3">
            <a:alphaModFix/>
          </a:blip>
          <a:stretch>
            <a:fillRect/>
          </a:stretch>
        </p:blipFill>
        <p:spPr>
          <a:xfrm>
            <a:off x="152400" y="1181225"/>
            <a:ext cx="4565024" cy="33368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cxnSp>
        <p:nvCxnSpPr>
          <p:cNvPr id="702" name="Google Shape;702;g34d2176635f_6_197"/>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703" name="Google Shape;703;g34d2176635f_6_197"/>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704" name="Google Shape;704;g34d2176635f_6_197"/>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15</a:t>
            </a:r>
            <a:endParaRPr b="0" i="0" sz="1400" u="none" cap="none" strike="noStrike">
              <a:solidFill>
                <a:srgbClr val="000000"/>
              </a:solidFill>
              <a:latin typeface="Arial"/>
              <a:ea typeface="Arial"/>
              <a:cs typeface="Arial"/>
              <a:sym typeface="Arial"/>
            </a:endParaRPr>
          </a:p>
        </p:txBody>
      </p:sp>
      <p:cxnSp>
        <p:nvCxnSpPr>
          <p:cNvPr id="705" name="Google Shape;705;g34d2176635f_6_197"/>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706" name="Google Shape;706;g34d2176635f_6_197"/>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DW Framework/ Architectures</a:t>
            </a:r>
            <a:endParaRPr b="0" i="0" sz="1400" u="none" cap="none" strike="noStrike">
              <a:solidFill>
                <a:srgbClr val="000000"/>
              </a:solidFill>
              <a:latin typeface="Arial"/>
              <a:ea typeface="Arial"/>
              <a:cs typeface="Arial"/>
              <a:sym typeface="Arial"/>
            </a:endParaRPr>
          </a:p>
        </p:txBody>
      </p:sp>
      <p:sp>
        <p:nvSpPr>
          <p:cNvPr id="707" name="Google Shape;707;g34d2176635f_6_197"/>
          <p:cNvSpPr/>
          <p:nvPr/>
        </p:nvSpPr>
        <p:spPr>
          <a:xfrm>
            <a:off x="114062" y="634494"/>
            <a:ext cx="2983800" cy="388500"/>
          </a:xfrm>
          <a:prstGeom prst="homePlat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Single-tier architecture</a:t>
            </a:r>
            <a:endParaRPr/>
          </a:p>
        </p:txBody>
      </p:sp>
      <p:sp>
        <p:nvSpPr>
          <p:cNvPr id="708" name="Google Shape;708;g34d2176635f_6_197"/>
          <p:cNvSpPr/>
          <p:nvPr/>
        </p:nvSpPr>
        <p:spPr>
          <a:xfrm>
            <a:off x="306775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Two-tier architecture</a:t>
            </a:r>
            <a:endParaRPr/>
          </a:p>
        </p:txBody>
      </p:sp>
      <p:sp>
        <p:nvSpPr>
          <p:cNvPr id="709" name="Google Shape;709;g34d2176635f_6_197"/>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Three-tier architecture</a:t>
            </a:r>
            <a:endParaRPr/>
          </a:p>
        </p:txBody>
      </p:sp>
      <p:sp>
        <p:nvSpPr>
          <p:cNvPr id="710" name="Google Shape;710;g34d2176635f_6_197"/>
          <p:cNvSpPr txBox="1"/>
          <p:nvPr/>
        </p:nvSpPr>
        <p:spPr>
          <a:xfrm>
            <a:off x="4883050" y="1645700"/>
            <a:ext cx="3676200" cy="20832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None/>
            </a:pPr>
            <a:r>
              <a:rPr b="1" lang="en-US" sz="1300">
                <a:solidFill>
                  <a:schemeClr val="dk1"/>
                </a:solidFill>
              </a:rPr>
              <a:t>Tầng nguồn dữ liệu</a:t>
            </a:r>
            <a:r>
              <a:rPr lang="en-US" sz="1300">
                <a:solidFill>
                  <a:schemeClr val="dk1"/>
                </a:solidFill>
              </a:rPr>
              <a:t>: các hệ thống OLTP (Operational).</a:t>
            </a:r>
            <a:endParaRPr sz="1300">
              <a:solidFill>
                <a:schemeClr val="dk1"/>
              </a:solidFill>
            </a:endParaRPr>
          </a:p>
          <a:p>
            <a:pPr indent="0" lvl="0" marL="0" rtl="0" algn="l">
              <a:lnSpc>
                <a:spcPct val="115833"/>
              </a:lnSpc>
              <a:spcBef>
                <a:spcPts val="800"/>
              </a:spcBef>
              <a:spcAft>
                <a:spcPts val="0"/>
              </a:spcAft>
              <a:buNone/>
            </a:pPr>
            <a:r>
              <a:rPr b="1" lang="en-US" sz="1300">
                <a:solidFill>
                  <a:schemeClr val="dk1"/>
                </a:solidFill>
              </a:rPr>
              <a:t>Tầng Data Warehouse</a:t>
            </a:r>
            <a:r>
              <a:rPr lang="en-US" sz="1300">
                <a:solidFill>
                  <a:schemeClr val="dk1"/>
                </a:solidFill>
              </a:rPr>
              <a:t>: lưu trữ và xử lý dữ liệu (ETL).</a:t>
            </a:r>
            <a:endParaRPr sz="1300">
              <a:solidFill>
                <a:schemeClr val="dk1"/>
              </a:solidFill>
            </a:endParaRPr>
          </a:p>
          <a:p>
            <a:pPr indent="0" lvl="0" marL="0" rtl="0" algn="l">
              <a:lnSpc>
                <a:spcPct val="115833"/>
              </a:lnSpc>
              <a:spcBef>
                <a:spcPts val="800"/>
              </a:spcBef>
              <a:spcAft>
                <a:spcPts val="0"/>
              </a:spcAft>
              <a:buNone/>
            </a:pPr>
            <a:r>
              <a:rPr b="1" lang="en-US" sz="1300">
                <a:solidFill>
                  <a:schemeClr val="dk1"/>
                </a:solidFill>
              </a:rPr>
              <a:t>Tầng truy cập dữ liệu</a:t>
            </a:r>
            <a:r>
              <a:rPr lang="en-US" sz="1300">
                <a:solidFill>
                  <a:schemeClr val="dk1"/>
                </a:solidFill>
              </a:rPr>
              <a:t>: công cụ phân tích, truy vấn, dashboard.</a:t>
            </a:r>
            <a:endParaRPr sz="1300">
              <a:solidFill>
                <a:schemeClr val="dk1"/>
              </a:solidFill>
            </a:endParaRPr>
          </a:p>
          <a:p>
            <a:pPr indent="0" lvl="0" marL="0" rtl="0" algn="l">
              <a:lnSpc>
                <a:spcPct val="115833"/>
              </a:lnSpc>
              <a:spcBef>
                <a:spcPts val="800"/>
              </a:spcBef>
              <a:spcAft>
                <a:spcPts val="800"/>
              </a:spcAft>
              <a:buNone/>
            </a:pPr>
            <a:r>
              <a:t/>
            </a:r>
            <a:endParaRPr sz="1300">
              <a:solidFill>
                <a:schemeClr val="dk1"/>
              </a:solidFill>
            </a:endParaRPr>
          </a:p>
        </p:txBody>
      </p:sp>
      <p:pic>
        <p:nvPicPr>
          <p:cNvPr id="711" name="Google Shape;711;g34d2176635f_6_197"/>
          <p:cNvPicPr preferRelativeResize="0"/>
          <p:nvPr/>
        </p:nvPicPr>
        <p:blipFill>
          <a:blip r:embed="rId3">
            <a:alphaModFix/>
          </a:blip>
          <a:stretch>
            <a:fillRect/>
          </a:stretch>
        </p:blipFill>
        <p:spPr>
          <a:xfrm>
            <a:off x="391575" y="1257250"/>
            <a:ext cx="4159250" cy="31665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cxnSp>
        <p:nvCxnSpPr>
          <p:cNvPr id="716" name="Google Shape;716;g34d2176635f_6_211"/>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717" name="Google Shape;717;g34d2176635f_6_211"/>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718" name="Google Shape;718;g34d2176635f_6_211"/>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16</a:t>
            </a:r>
            <a:endParaRPr b="0" i="0" sz="1400" u="none" cap="none" strike="noStrike">
              <a:solidFill>
                <a:srgbClr val="000000"/>
              </a:solidFill>
              <a:latin typeface="Arial"/>
              <a:ea typeface="Arial"/>
              <a:cs typeface="Arial"/>
              <a:sym typeface="Arial"/>
            </a:endParaRPr>
          </a:p>
        </p:txBody>
      </p:sp>
      <p:cxnSp>
        <p:nvCxnSpPr>
          <p:cNvPr id="719" name="Google Shape;719;g34d2176635f_6_211"/>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720" name="Google Shape;720;g34d2176635f_6_211"/>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Data Warehouse Development</a:t>
            </a:r>
            <a:endParaRPr b="0" i="0" sz="1400" u="none" cap="none" strike="noStrike">
              <a:solidFill>
                <a:srgbClr val="000000"/>
              </a:solidFill>
              <a:latin typeface="Arial"/>
              <a:ea typeface="Arial"/>
              <a:cs typeface="Arial"/>
              <a:sym typeface="Arial"/>
            </a:endParaRPr>
          </a:p>
        </p:txBody>
      </p:sp>
      <p:pic>
        <p:nvPicPr>
          <p:cNvPr id="721" name="Google Shape;721;g34d2176635f_6_211"/>
          <p:cNvPicPr preferRelativeResize="0"/>
          <p:nvPr/>
        </p:nvPicPr>
        <p:blipFill>
          <a:blip r:embed="rId3">
            <a:alphaModFix/>
          </a:blip>
          <a:stretch>
            <a:fillRect/>
          </a:stretch>
        </p:blipFill>
        <p:spPr>
          <a:xfrm>
            <a:off x="112163" y="377163"/>
            <a:ext cx="8919667" cy="44355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cxnSp>
        <p:nvCxnSpPr>
          <p:cNvPr id="726" name="Google Shape;726;g34d2176635f_6_228"/>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727" name="Google Shape;727;g34d2176635f_6_228"/>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728" name="Google Shape;728;g34d2176635f_6_228"/>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17</a:t>
            </a:r>
            <a:endParaRPr b="1">
              <a:latin typeface="Roboto"/>
              <a:ea typeface="Roboto"/>
              <a:cs typeface="Roboto"/>
              <a:sym typeface="Roboto"/>
            </a:endParaRPr>
          </a:p>
        </p:txBody>
      </p:sp>
      <p:cxnSp>
        <p:nvCxnSpPr>
          <p:cNvPr id="729" name="Google Shape;729;g34d2176635f_6_228"/>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730" name="Google Shape;730;g34d2176635f_6_228"/>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Mô hình hóa chiều trong DW</a:t>
            </a:r>
            <a:endParaRPr b="0" i="0" sz="1400" u="none" cap="none" strike="noStrike">
              <a:solidFill>
                <a:srgbClr val="000000"/>
              </a:solidFill>
              <a:latin typeface="Arial"/>
              <a:ea typeface="Arial"/>
              <a:cs typeface="Arial"/>
              <a:sym typeface="Arial"/>
            </a:endParaRPr>
          </a:p>
        </p:txBody>
      </p:sp>
      <p:pic>
        <p:nvPicPr>
          <p:cNvPr id="731" name="Google Shape;731;g34d2176635f_6_228"/>
          <p:cNvPicPr preferRelativeResize="0"/>
          <p:nvPr/>
        </p:nvPicPr>
        <p:blipFill>
          <a:blip r:embed="rId3">
            <a:alphaModFix/>
          </a:blip>
          <a:stretch>
            <a:fillRect/>
          </a:stretch>
        </p:blipFill>
        <p:spPr>
          <a:xfrm>
            <a:off x="893225" y="2695750"/>
            <a:ext cx="2497325" cy="1767775"/>
          </a:xfrm>
          <a:prstGeom prst="rect">
            <a:avLst/>
          </a:prstGeom>
          <a:noFill/>
          <a:ln>
            <a:noFill/>
          </a:ln>
        </p:spPr>
      </p:pic>
      <p:pic>
        <p:nvPicPr>
          <p:cNvPr id="732" name="Google Shape;732;g34d2176635f_6_228"/>
          <p:cNvPicPr preferRelativeResize="0"/>
          <p:nvPr/>
        </p:nvPicPr>
        <p:blipFill>
          <a:blip r:embed="rId4">
            <a:alphaModFix/>
          </a:blip>
          <a:stretch>
            <a:fillRect/>
          </a:stretch>
        </p:blipFill>
        <p:spPr>
          <a:xfrm>
            <a:off x="4756450" y="2933850"/>
            <a:ext cx="2752725" cy="1657350"/>
          </a:xfrm>
          <a:prstGeom prst="rect">
            <a:avLst/>
          </a:prstGeom>
          <a:noFill/>
          <a:ln>
            <a:noFill/>
          </a:ln>
        </p:spPr>
      </p:pic>
      <p:sp>
        <p:nvSpPr>
          <p:cNvPr id="733" name="Google Shape;733;g34d2176635f_6_228"/>
          <p:cNvSpPr txBox="1"/>
          <p:nvPr/>
        </p:nvSpPr>
        <p:spPr>
          <a:xfrm>
            <a:off x="1887600" y="506363"/>
            <a:ext cx="5686500" cy="2083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457200" rtl="0" algn="l">
              <a:lnSpc>
                <a:spcPct val="115833"/>
              </a:lnSpc>
              <a:spcBef>
                <a:spcPts val="0"/>
              </a:spcBef>
              <a:spcAft>
                <a:spcPts val="0"/>
              </a:spcAft>
              <a:buNone/>
            </a:pPr>
            <a:r>
              <a:rPr lang="en-US" sz="1300">
                <a:solidFill>
                  <a:schemeClr val="dk1"/>
                </a:solidFill>
              </a:rPr>
              <a:t>Gồm </a:t>
            </a:r>
            <a:r>
              <a:rPr b="1" lang="en-US" sz="1300">
                <a:solidFill>
                  <a:schemeClr val="dk1"/>
                </a:solidFill>
              </a:rPr>
              <a:t>Fact table (bảng sự kiện)</a:t>
            </a:r>
            <a:r>
              <a:rPr lang="en-US" sz="1300">
                <a:solidFill>
                  <a:schemeClr val="dk1"/>
                </a:solidFill>
              </a:rPr>
              <a:t> và </a:t>
            </a:r>
            <a:r>
              <a:rPr b="1" lang="en-US" sz="1300">
                <a:solidFill>
                  <a:schemeClr val="dk1"/>
                </a:solidFill>
              </a:rPr>
              <a:t>Dimension tables (bảng chiều)</a:t>
            </a:r>
            <a:r>
              <a:rPr lang="en-US" sz="1300">
                <a:solidFill>
                  <a:schemeClr val="dk1"/>
                </a:solidFill>
              </a:rPr>
              <a:t>.</a:t>
            </a:r>
            <a:endParaRPr sz="1300">
              <a:solidFill>
                <a:schemeClr val="dk1"/>
              </a:solidFill>
            </a:endParaRPr>
          </a:p>
          <a:p>
            <a:pPr indent="0" lvl="0" marL="457200" rtl="0" algn="l">
              <a:lnSpc>
                <a:spcPct val="115833"/>
              </a:lnSpc>
              <a:spcBef>
                <a:spcPts val="800"/>
              </a:spcBef>
              <a:spcAft>
                <a:spcPts val="0"/>
              </a:spcAft>
              <a:buNone/>
            </a:pPr>
            <a:r>
              <a:rPr lang="en-US" sz="1300">
                <a:solidFill>
                  <a:schemeClr val="dk1"/>
                </a:solidFill>
              </a:rPr>
              <a:t>Các mô hình chính:</a:t>
            </a:r>
            <a:endParaRPr sz="1300">
              <a:solidFill>
                <a:schemeClr val="dk1"/>
              </a:solidFill>
            </a:endParaRPr>
          </a:p>
          <a:p>
            <a:pPr indent="0" lvl="0" marL="914400" rtl="0" algn="l">
              <a:lnSpc>
                <a:spcPct val="115833"/>
              </a:lnSpc>
              <a:spcBef>
                <a:spcPts val="800"/>
              </a:spcBef>
              <a:spcAft>
                <a:spcPts val="0"/>
              </a:spcAft>
              <a:buNone/>
            </a:pPr>
            <a:r>
              <a:rPr b="1" lang="en-US" sz="1300">
                <a:solidFill>
                  <a:schemeClr val="dk1"/>
                </a:solidFill>
              </a:rPr>
              <a:t>Star Schema</a:t>
            </a:r>
            <a:r>
              <a:rPr lang="en-US" sz="1300">
                <a:solidFill>
                  <a:schemeClr val="dk1"/>
                </a:solidFill>
              </a:rPr>
              <a:t>: bảng fact ở giữa, liên kết trực tiếp với các bảng dimension.</a:t>
            </a:r>
            <a:endParaRPr sz="1300">
              <a:solidFill>
                <a:schemeClr val="dk1"/>
              </a:solidFill>
            </a:endParaRPr>
          </a:p>
          <a:p>
            <a:pPr indent="0" lvl="0" marL="914400" rtl="0" algn="l">
              <a:lnSpc>
                <a:spcPct val="115833"/>
              </a:lnSpc>
              <a:spcBef>
                <a:spcPts val="800"/>
              </a:spcBef>
              <a:spcAft>
                <a:spcPts val="800"/>
              </a:spcAft>
              <a:buNone/>
            </a:pPr>
            <a:r>
              <a:rPr b="1" lang="en-US" sz="1300">
                <a:solidFill>
                  <a:schemeClr val="dk1"/>
                </a:solidFill>
              </a:rPr>
              <a:t>Snowflake Schema</a:t>
            </a:r>
            <a:r>
              <a:rPr lang="en-US" sz="1300">
                <a:solidFill>
                  <a:schemeClr val="dk1"/>
                </a:solidFill>
              </a:rPr>
              <a:t>: bảng dimension được chuẩn hóa thêm 1-2 cấp.</a:t>
            </a:r>
            <a:endParaRPr sz="1300">
              <a:solidFill>
                <a:schemeClr val="dk2"/>
              </a:solidFill>
            </a:endParaRPr>
          </a:p>
        </p:txBody>
      </p:sp>
      <p:sp>
        <p:nvSpPr>
          <p:cNvPr id="734" name="Google Shape;734;g34d2176635f_6_228"/>
          <p:cNvSpPr txBox="1"/>
          <p:nvPr/>
        </p:nvSpPr>
        <p:spPr>
          <a:xfrm>
            <a:off x="2071075" y="4463525"/>
            <a:ext cx="15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Star schema</a:t>
            </a:r>
            <a:endParaRPr b="1">
              <a:solidFill>
                <a:schemeClr val="dk2"/>
              </a:solidFill>
            </a:endParaRPr>
          </a:p>
        </p:txBody>
      </p:sp>
      <p:sp>
        <p:nvSpPr>
          <p:cNvPr id="735" name="Google Shape;735;g34d2176635f_6_228"/>
          <p:cNvSpPr txBox="1"/>
          <p:nvPr/>
        </p:nvSpPr>
        <p:spPr>
          <a:xfrm>
            <a:off x="7210875" y="4463525"/>
            <a:ext cx="19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S</a:t>
            </a:r>
            <a:r>
              <a:rPr b="1" lang="en-US">
                <a:solidFill>
                  <a:schemeClr val="dk2"/>
                </a:solidFill>
              </a:rPr>
              <a:t>nowflake Schema</a:t>
            </a:r>
            <a:endParaRPr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3"/>
          <p:cNvSpPr/>
          <p:nvPr/>
        </p:nvSpPr>
        <p:spPr>
          <a:xfrm>
            <a:off x="3134400" y="2822175"/>
            <a:ext cx="2875200" cy="859800"/>
          </a:xfrm>
          <a:prstGeom prst="roundRect">
            <a:avLst>
              <a:gd fmla="val 16667" name="adj"/>
            </a:avLst>
          </a:prstGeom>
          <a:solidFill>
            <a:srgbClr val="A4C2F4"/>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3"/>
          <p:cNvSpPr/>
          <p:nvPr/>
        </p:nvSpPr>
        <p:spPr>
          <a:xfrm>
            <a:off x="3134400" y="1359575"/>
            <a:ext cx="2875200" cy="859800"/>
          </a:xfrm>
          <a:prstGeom prst="roundRect">
            <a:avLst>
              <a:gd fmla="val 16667" name="adj"/>
            </a:avLst>
          </a:prstGeom>
          <a:solidFill>
            <a:srgbClr val="A4C2F4"/>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3"/>
          <p:cNvSpPr txBox="1"/>
          <p:nvPr/>
        </p:nvSpPr>
        <p:spPr>
          <a:xfrm>
            <a:off x="2639250" y="264374"/>
            <a:ext cx="386550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2B65"/>
                </a:solidFill>
                <a:latin typeface="Roboto"/>
                <a:ea typeface="Roboto"/>
                <a:cs typeface="Roboto"/>
                <a:sym typeface="Roboto"/>
              </a:rPr>
              <a:t>CONTENT</a:t>
            </a:r>
            <a:endParaRPr b="0" i="0" sz="2000" u="none" cap="none" strike="noStrike">
              <a:solidFill>
                <a:srgbClr val="000000"/>
              </a:solidFill>
              <a:latin typeface="Roboto"/>
              <a:ea typeface="Roboto"/>
              <a:cs typeface="Roboto"/>
              <a:sym typeface="Roboto"/>
            </a:endParaRPr>
          </a:p>
        </p:txBody>
      </p:sp>
      <p:cxnSp>
        <p:nvCxnSpPr>
          <p:cNvPr id="73" name="Google Shape;73;p3"/>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74" name="Google Shape;74;p3"/>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75" name="Google Shape;75;p3"/>
          <p:cNvSpPr txBox="1"/>
          <p:nvPr/>
        </p:nvSpPr>
        <p:spPr>
          <a:xfrm>
            <a:off x="8725701" y="4835723"/>
            <a:ext cx="4183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sp>
        <p:nvSpPr>
          <p:cNvPr id="76" name="Google Shape;76;p3"/>
          <p:cNvSpPr txBox="1"/>
          <p:nvPr/>
        </p:nvSpPr>
        <p:spPr>
          <a:xfrm>
            <a:off x="3572407" y="1558615"/>
            <a:ext cx="1999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002B65"/>
                </a:solidFill>
                <a:latin typeface="Roboto"/>
                <a:ea typeface="Roboto"/>
                <a:cs typeface="Roboto"/>
                <a:sym typeface="Roboto"/>
              </a:rPr>
              <a:t>Hệ thống nguồn</a:t>
            </a:r>
            <a:endParaRPr b="0" i="0" sz="2400" u="none" cap="none" strike="noStrike">
              <a:solidFill>
                <a:srgbClr val="000000"/>
              </a:solidFill>
              <a:latin typeface="Roboto"/>
              <a:ea typeface="Roboto"/>
              <a:cs typeface="Roboto"/>
              <a:sym typeface="Roboto"/>
            </a:endParaRPr>
          </a:p>
        </p:txBody>
      </p:sp>
      <p:sp>
        <p:nvSpPr>
          <p:cNvPr id="77" name="Google Shape;77;p3"/>
          <p:cNvSpPr txBox="1"/>
          <p:nvPr/>
        </p:nvSpPr>
        <p:spPr>
          <a:xfrm>
            <a:off x="3572407" y="3021234"/>
            <a:ext cx="1999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002B65"/>
                </a:solidFill>
                <a:latin typeface="Roboto"/>
                <a:ea typeface="Roboto"/>
                <a:cs typeface="Roboto"/>
                <a:sym typeface="Roboto"/>
              </a:rPr>
              <a:t>Data Ingestion</a:t>
            </a:r>
            <a:endParaRPr b="0" i="0" sz="2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25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cxnSp>
        <p:nvCxnSpPr>
          <p:cNvPr id="740" name="Google Shape;740;g34d2176635f_6_24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741" name="Google Shape;741;g34d2176635f_6_24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742" name="Google Shape;742;g34d2176635f_6_245"/>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18</a:t>
            </a:r>
            <a:endParaRPr b="0" i="0" sz="1400" u="none" cap="none" strike="noStrike">
              <a:solidFill>
                <a:srgbClr val="000000"/>
              </a:solidFill>
              <a:latin typeface="Arial"/>
              <a:ea typeface="Arial"/>
              <a:cs typeface="Arial"/>
              <a:sym typeface="Arial"/>
            </a:endParaRPr>
          </a:p>
        </p:txBody>
      </p:sp>
      <p:cxnSp>
        <p:nvCxnSpPr>
          <p:cNvPr id="743" name="Google Shape;743;g34d2176635f_6_245"/>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744" name="Google Shape;744;g34d2176635f_6_245"/>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Đưa dữ liệu vào Data Warehouse</a:t>
            </a:r>
            <a:endParaRPr b="0" i="0" sz="1400" u="none" cap="none" strike="noStrike">
              <a:solidFill>
                <a:srgbClr val="000000"/>
              </a:solidFill>
              <a:latin typeface="Arial"/>
              <a:ea typeface="Arial"/>
              <a:cs typeface="Arial"/>
              <a:sym typeface="Arial"/>
            </a:endParaRPr>
          </a:p>
        </p:txBody>
      </p:sp>
      <p:sp>
        <p:nvSpPr>
          <p:cNvPr id="745" name="Google Shape;745;g34d2176635f_6_245"/>
          <p:cNvSpPr/>
          <p:nvPr/>
        </p:nvSpPr>
        <p:spPr>
          <a:xfrm>
            <a:off x="114062" y="634494"/>
            <a:ext cx="2983800" cy="388500"/>
          </a:xfrm>
          <a:prstGeom prst="homePlate">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ETL</a:t>
            </a:r>
            <a:endParaRPr/>
          </a:p>
        </p:txBody>
      </p:sp>
      <p:sp>
        <p:nvSpPr>
          <p:cNvPr id="746" name="Google Shape;746;g34d2176635f_6_245"/>
          <p:cNvSpPr/>
          <p:nvPr/>
        </p:nvSpPr>
        <p:spPr>
          <a:xfrm>
            <a:off x="306775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ELT</a:t>
            </a:r>
            <a:endParaRPr/>
          </a:p>
        </p:txBody>
      </p:sp>
      <p:sp>
        <p:nvSpPr>
          <p:cNvPr id="747" name="Google Shape;747;g34d2176635f_6_245"/>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Cách lựa chọn giữa ETL &amp; ELT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cxnSp>
        <p:nvCxnSpPr>
          <p:cNvPr id="752" name="Google Shape;752;g34d2176635f_6_26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753" name="Google Shape;753;g34d2176635f_6_26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754" name="Google Shape;754;g34d2176635f_6_26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19</a:t>
            </a:r>
            <a:endParaRPr b="0" i="0" sz="1400" u="none" cap="none" strike="noStrike">
              <a:solidFill>
                <a:srgbClr val="000000"/>
              </a:solidFill>
              <a:latin typeface="Arial"/>
              <a:ea typeface="Arial"/>
              <a:cs typeface="Arial"/>
              <a:sym typeface="Arial"/>
            </a:endParaRPr>
          </a:p>
        </p:txBody>
      </p:sp>
      <p:cxnSp>
        <p:nvCxnSpPr>
          <p:cNvPr id="755" name="Google Shape;755;g34d2176635f_6_26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756" name="Google Shape;756;g34d2176635f_6_26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Đưa dữ liệu vào Data Warehouse</a:t>
            </a:r>
            <a:endParaRPr b="0" i="0" sz="1400" u="none" cap="none" strike="noStrike">
              <a:solidFill>
                <a:srgbClr val="000000"/>
              </a:solidFill>
              <a:latin typeface="Arial"/>
              <a:ea typeface="Arial"/>
              <a:cs typeface="Arial"/>
              <a:sym typeface="Arial"/>
            </a:endParaRPr>
          </a:p>
        </p:txBody>
      </p:sp>
      <p:sp>
        <p:nvSpPr>
          <p:cNvPr id="757" name="Google Shape;757;g34d2176635f_6_260"/>
          <p:cNvSpPr/>
          <p:nvPr/>
        </p:nvSpPr>
        <p:spPr>
          <a:xfrm>
            <a:off x="114062" y="634494"/>
            <a:ext cx="2983800" cy="388500"/>
          </a:xfrm>
          <a:prstGeom prst="homePlate">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ETL</a:t>
            </a:r>
            <a:endParaRPr/>
          </a:p>
        </p:txBody>
      </p:sp>
      <p:sp>
        <p:nvSpPr>
          <p:cNvPr id="758" name="Google Shape;758;g34d2176635f_6_260"/>
          <p:cNvSpPr/>
          <p:nvPr/>
        </p:nvSpPr>
        <p:spPr>
          <a:xfrm>
            <a:off x="306775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ELT</a:t>
            </a:r>
            <a:endParaRPr/>
          </a:p>
        </p:txBody>
      </p:sp>
      <p:sp>
        <p:nvSpPr>
          <p:cNvPr id="759" name="Google Shape;759;g34d2176635f_6_260"/>
          <p:cNvSpPr/>
          <p:nvPr/>
        </p:nvSpPr>
        <p:spPr>
          <a:xfrm>
            <a:off x="604613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Cách lựa chọn giữa ETL &amp; ELT</a:t>
            </a:r>
            <a:endParaRPr/>
          </a:p>
        </p:txBody>
      </p:sp>
      <p:sp>
        <p:nvSpPr>
          <p:cNvPr id="760" name="Google Shape;760;g34d2176635f_6_260"/>
          <p:cNvSpPr txBox="1"/>
          <p:nvPr/>
        </p:nvSpPr>
        <p:spPr>
          <a:xfrm>
            <a:off x="391525" y="1381588"/>
            <a:ext cx="6156900" cy="31158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Clr>
                <a:schemeClr val="dk1"/>
              </a:buClr>
              <a:buSzPts val="1100"/>
              <a:buFont typeface="Arial"/>
              <a:buNone/>
            </a:pPr>
            <a:r>
              <a:rPr b="1" lang="en-US" sz="1200">
                <a:solidFill>
                  <a:schemeClr val="dk1"/>
                </a:solidFill>
              </a:rPr>
              <a:t>ETL (Extract – Transform – Load):</a:t>
            </a:r>
            <a:endParaRPr b="1" sz="1200">
              <a:solidFill>
                <a:schemeClr val="dk1"/>
              </a:solidFill>
            </a:endParaRPr>
          </a:p>
          <a:p>
            <a:pPr indent="-292100" lvl="0" marL="457200" rtl="0" algn="l">
              <a:lnSpc>
                <a:spcPct val="115833"/>
              </a:lnSpc>
              <a:spcBef>
                <a:spcPts val="800"/>
              </a:spcBef>
              <a:spcAft>
                <a:spcPts val="0"/>
              </a:spcAft>
              <a:buClr>
                <a:schemeClr val="dk1"/>
              </a:buClr>
              <a:buSzPts val="1000"/>
              <a:buFont typeface="Arial"/>
              <a:buChar char="●"/>
            </a:pPr>
            <a:r>
              <a:rPr lang="en-US" sz="1200">
                <a:solidFill>
                  <a:schemeClr val="dk1"/>
                </a:solidFill>
              </a:rPr>
              <a:t>Extract: Trích xuất dữ liệu từ hệ thống nguồn.</a:t>
            </a:r>
            <a:endParaRPr sz="1200">
              <a:solidFill>
                <a:schemeClr val="dk1"/>
              </a:solidFill>
            </a:endParaRPr>
          </a:p>
          <a:p>
            <a:pPr indent="-292100" lvl="0" marL="457200" rtl="0" algn="l">
              <a:lnSpc>
                <a:spcPct val="115833"/>
              </a:lnSpc>
              <a:spcBef>
                <a:spcPts val="800"/>
              </a:spcBef>
              <a:spcAft>
                <a:spcPts val="0"/>
              </a:spcAft>
              <a:buClr>
                <a:schemeClr val="dk1"/>
              </a:buClr>
              <a:buSzPts val="1000"/>
              <a:buFont typeface="Arial"/>
              <a:buChar char="●"/>
            </a:pPr>
            <a:r>
              <a:rPr lang="en-US" sz="1200">
                <a:solidFill>
                  <a:schemeClr val="dk1"/>
                </a:solidFill>
              </a:rPr>
              <a:t>Transform: Làm sạch, chuẩn hóa, chuyển đổi dữ liệu.</a:t>
            </a:r>
            <a:endParaRPr sz="1200">
              <a:solidFill>
                <a:schemeClr val="dk1"/>
              </a:solidFill>
            </a:endParaRPr>
          </a:p>
          <a:p>
            <a:pPr indent="-292100" lvl="0" marL="457200" rtl="0" algn="l">
              <a:lnSpc>
                <a:spcPct val="115833"/>
              </a:lnSpc>
              <a:spcBef>
                <a:spcPts val="800"/>
              </a:spcBef>
              <a:spcAft>
                <a:spcPts val="0"/>
              </a:spcAft>
              <a:buClr>
                <a:schemeClr val="dk1"/>
              </a:buClr>
              <a:buSzPts val="1000"/>
              <a:buFont typeface="Arial"/>
              <a:buChar char="●"/>
            </a:pPr>
            <a:r>
              <a:rPr lang="en-US" sz="1200">
                <a:solidFill>
                  <a:schemeClr val="dk1"/>
                </a:solidFill>
              </a:rPr>
              <a:t>Load: Đưa dữ liệu đã xử lý vào DW.</a:t>
            </a:r>
            <a:endParaRPr sz="1200">
              <a:solidFill>
                <a:schemeClr val="dk1"/>
              </a:solidFill>
            </a:endParaRPr>
          </a:p>
          <a:p>
            <a:pPr indent="228600" lvl="0" marL="0" rtl="0" algn="l">
              <a:lnSpc>
                <a:spcPct val="115833"/>
              </a:lnSpc>
              <a:spcBef>
                <a:spcPts val="800"/>
              </a:spcBef>
              <a:spcAft>
                <a:spcPts val="0"/>
              </a:spcAft>
              <a:buClr>
                <a:schemeClr val="dk1"/>
              </a:buClr>
              <a:buSzPts val="1100"/>
              <a:buFont typeface="Arial"/>
              <a:buNone/>
            </a:pPr>
            <a:r>
              <a:rPr b="1" lang="en-US" sz="1200">
                <a:solidFill>
                  <a:schemeClr val="dk1"/>
                </a:solidFill>
              </a:rPr>
              <a:t> Khi nào dùng ETL?</a:t>
            </a:r>
            <a:endParaRPr b="1" sz="1200">
              <a:solidFill>
                <a:schemeClr val="dk1"/>
              </a:solidFill>
            </a:endParaRPr>
          </a:p>
          <a:p>
            <a:pPr indent="-292100" lvl="0" marL="457200" rtl="0" algn="l">
              <a:lnSpc>
                <a:spcPct val="115833"/>
              </a:lnSpc>
              <a:spcBef>
                <a:spcPts val="800"/>
              </a:spcBef>
              <a:spcAft>
                <a:spcPts val="0"/>
              </a:spcAft>
              <a:buClr>
                <a:schemeClr val="dk1"/>
              </a:buClr>
              <a:buSzPts val="1000"/>
              <a:buFont typeface="Arial"/>
              <a:buChar char="●"/>
            </a:pPr>
            <a:r>
              <a:rPr lang="en-US" sz="1200">
                <a:solidFill>
                  <a:schemeClr val="dk1"/>
                </a:solidFill>
              </a:rPr>
              <a:t>Khi nguồn và DW khác công nghệ (ví dụ từ file Excel/CSV → Oracle).</a:t>
            </a:r>
            <a:endParaRPr sz="1200">
              <a:solidFill>
                <a:schemeClr val="dk1"/>
              </a:solidFill>
            </a:endParaRPr>
          </a:p>
          <a:p>
            <a:pPr indent="-292100" lvl="0" marL="457200" rtl="0" algn="l">
              <a:lnSpc>
                <a:spcPct val="115833"/>
              </a:lnSpc>
              <a:spcBef>
                <a:spcPts val="800"/>
              </a:spcBef>
              <a:spcAft>
                <a:spcPts val="0"/>
              </a:spcAft>
              <a:buClr>
                <a:schemeClr val="dk1"/>
              </a:buClr>
              <a:buSzPts val="1000"/>
              <a:buFont typeface="Arial"/>
              <a:buChar char="●"/>
            </a:pPr>
            <a:r>
              <a:rPr lang="en-US" sz="1200">
                <a:solidFill>
                  <a:schemeClr val="dk1"/>
                </a:solidFill>
              </a:rPr>
              <a:t>Khi cần xử lý dữ liệu phức tạp bên ngoài DW.</a:t>
            </a:r>
            <a:endParaRPr sz="1200">
              <a:solidFill>
                <a:schemeClr val="dk1"/>
              </a:solidFill>
            </a:endParaRPr>
          </a:p>
          <a:p>
            <a:pPr indent="-292100" lvl="0" marL="457200" rtl="0" algn="l">
              <a:lnSpc>
                <a:spcPct val="115833"/>
              </a:lnSpc>
              <a:spcBef>
                <a:spcPts val="800"/>
              </a:spcBef>
              <a:spcAft>
                <a:spcPts val="0"/>
              </a:spcAft>
              <a:buClr>
                <a:schemeClr val="dk1"/>
              </a:buClr>
              <a:buSzPts val="1000"/>
              <a:buFont typeface="Arial"/>
              <a:buChar char="●"/>
            </a:pPr>
            <a:r>
              <a:rPr lang="en-US" sz="1200">
                <a:solidFill>
                  <a:schemeClr val="dk1"/>
                </a:solidFill>
              </a:rPr>
              <a:t>Khi dữ liệu vừa và nhỏ, xử lý ngoại vi là phù hợp.</a:t>
            </a:r>
            <a:endParaRPr sz="1200">
              <a:solidFill>
                <a:schemeClr val="dk1"/>
              </a:solidFill>
            </a:endParaRPr>
          </a:p>
          <a:p>
            <a:pPr indent="0" lvl="0" marL="228600" rtl="0" algn="l">
              <a:lnSpc>
                <a:spcPct val="115833"/>
              </a:lnSpc>
              <a:spcBef>
                <a:spcPts val="800"/>
              </a:spcBef>
              <a:spcAft>
                <a:spcPts val="800"/>
              </a:spcAft>
              <a:buClr>
                <a:schemeClr val="dk1"/>
              </a:buClr>
              <a:buSzPts val="1100"/>
              <a:buFont typeface="Arial"/>
              <a:buNone/>
            </a:pPr>
            <a:r>
              <a:rPr b="1" lang="en-US" sz="1200">
                <a:solidFill>
                  <a:schemeClr val="dk1"/>
                </a:solidFill>
              </a:rPr>
              <a:t>Công cụ</a:t>
            </a:r>
            <a:br>
              <a:rPr lang="en-US" sz="1200">
                <a:solidFill>
                  <a:schemeClr val="dk1"/>
                </a:solidFill>
              </a:rPr>
            </a:br>
            <a:r>
              <a:rPr lang="en-US" sz="1200">
                <a:solidFill>
                  <a:schemeClr val="dk1"/>
                </a:solidFill>
              </a:rPr>
              <a:t>Informatica, Talend, DataStage, Pentaho, AWS Glue...</a:t>
            </a:r>
            <a:endParaRPr sz="1800">
              <a:solidFill>
                <a:schemeClr val="dk2"/>
              </a:solidFill>
            </a:endParaRPr>
          </a:p>
        </p:txBody>
      </p:sp>
      <p:pic>
        <p:nvPicPr>
          <p:cNvPr id="761" name="Google Shape;761;g34d2176635f_6_260"/>
          <p:cNvPicPr preferRelativeResize="0"/>
          <p:nvPr/>
        </p:nvPicPr>
        <p:blipFill>
          <a:blip r:embed="rId3">
            <a:alphaModFix/>
          </a:blip>
          <a:stretch>
            <a:fillRect/>
          </a:stretch>
        </p:blipFill>
        <p:spPr>
          <a:xfrm>
            <a:off x="6268800" y="1381600"/>
            <a:ext cx="1210625" cy="1139400"/>
          </a:xfrm>
          <a:prstGeom prst="rect">
            <a:avLst/>
          </a:prstGeom>
          <a:noFill/>
          <a:ln>
            <a:noFill/>
          </a:ln>
        </p:spPr>
      </p:pic>
      <p:pic>
        <p:nvPicPr>
          <p:cNvPr id="762" name="Google Shape;762;g34d2176635f_6_260"/>
          <p:cNvPicPr preferRelativeResize="0"/>
          <p:nvPr/>
        </p:nvPicPr>
        <p:blipFill>
          <a:blip r:embed="rId4">
            <a:alphaModFix/>
          </a:blip>
          <a:stretch>
            <a:fillRect/>
          </a:stretch>
        </p:blipFill>
        <p:spPr>
          <a:xfrm>
            <a:off x="6268800" y="2873775"/>
            <a:ext cx="1508425" cy="1419700"/>
          </a:xfrm>
          <a:prstGeom prst="rect">
            <a:avLst/>
          </a:prstGeom>
          <a:noFill/>
          <a:ln>
            <a:noFill/>
          </a:ln>
        </p:spPr>
      </p:pic>
      <p:sp>
        <p:nvSpPr>
          <p:cNvPr id="763" name="Google Shape;763;g34d2176635f_6_260"/>
          <p:cNvSpPr txBox="1"/>
          <p:nvPr/>
        </p:nvSpPr>
        <p:spPr>
          <a:xfrm>
            <a:off x="7509175" y="2120800"/>
            <a:ext cx="13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Informatica</a:t>
            </a:r>
            <a:endParaRPr>
              <a:solidFill>
                <a:schemeClr val="dk2"/>
              </a:solidFill>
            </a:endParaRPr>
          </a:p>
        </p:txBody>
      </p:sp>
      <p:sp>
        <p:nvSpPr>
          <p:cNvPr id="764" name="Google Shape;764;g34d2176635f_6_260"/>
          <p:cNvSpPr txBox="1"/>
          <p:nvPr/>
        </p:nvSpPr>
        <p:spPr>
          <a:xfrm>
            <a:off x="7376300" y="3893275"/>
            <a:ext cx="13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Talend</a:t>
            </a:r>
            <a:endParaRPr>
              <a:solidFill>
                <a:schemeClr val="dk2"/>
              </a:solidFill>
            </a:endParaRPr>
          </a:p>
        </p:txBody>
      </p:sp>
      <p:sp>
        <p:nvSpPr>
          <p:cNvPr id="765" name="Google Shape;765;g34d2176635f_6_260"/>
          <p:cNvSpPr txBox="1"/>
          <p:nvPr/>
        </p:nvSpPr>
        <p:spPr>
          <a:xfrm>
            <a:off x="611200" y="1434050"/>
            <a:ext cx="568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cxnSp>
        <p:nvCxnSpPr>
          <p:cNvPr id="770" name="Google Shape;770;g34d2176635f_6_272"/>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771" name="Google Shape;771;g34d2176635f_6_272"/>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772" name="Google Shape;772;g34d2176635f_6_272"/>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20</a:t>
            </a:r>
            <a:endParaRPr b="0" i="0" sz="1400" u="none" cap="none" strike="noStrike">
              <a:solidFill>
                <a:srgbClr val="000000"/>
              </a:solidFill>
              <a:latin typeface="Arial"/>
              <a:ea typeface="Arial"/>
              <a:cs typeface="Arial"/>
              <a:sym typeface="Arial"/>
            </a:endParaRPr>
          </a:p>
        </p:txBody>
      </p:sp>
      <p:cxnSp>
        <p:nvCxnSpPr>
          <p:cNvPr id="773" name="Google Shape;773;g34d2176635f_6_272"/>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774" name="Google Shape;774;g34d2176635f_6_272"/>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Đưa dữ liệu vào Data Warehouse</a:t>
            </a:r>
            <a:endParaRPr b="0" i="0" sz="1400" u="none" cap="none" strike="noStrike">
              <a:solidFill>
                <a:srgbClr val="000000"/>
              </a:solidFill>
              <a:latin typeface="Arial"/>
              <a:ea typeface="Arial"/>
              <a:cs typeface="Arial"/>
              <a:sym typeface="Arial"/>
            </a:endParaRPr>
          </a:p>
        </p:txBody>
      </p:sp>
      <p:sp>
        <p:nvSpPr>
          <p:cNvPr id="775" name="Google Shape;775;g34d2176635f_6_272"/>
          <p:cNvSpPr/>
          <p:nvPr/>
        </p:nvSpPr>
        <p:spPr>
          <a:xfrm>
            <a:off x="114062" y="634494"/>
            <a:ext cx="2983800" cy="388500"/>
          </a:xfrm>
          <a:prstGeom prst="homePlat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ETL</a:t>
            </a:r>
            <a:endParaRPr/>
          </a:p>
        </p:txBody>
      </p:sp>
      <p:sp>
        <p:nvSpPr>
          <p:cNvPr id="776" name="Google Shape;776;g34d2176635f_6_272"/>
          <p:cNvSpPr/>
          <p:nvPr/>
        </p:nvSpPr>
        <p:spPr>
          <a:xfrm>
            <a:off x="306775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ELT</a:t>
            </a:r>
            <a:endParaRPr/>
          </a:p>
        </p:txBody>
      </p:sp>
      <p:sp>
        <p:nvSpPr>
          <p:cNvPr id="777" name="Google Shape;777;g34d2176635f_6_272"/>
          <p:cNvSpPr/>
          <p:nvPr/>
        </p:nvSpPr>
        <p:spPr>
          <a:xfrm>
            <a:off x="604613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Cách lựa chọn giữa ETL &amp; ELT</a:t>
            </a:r>
            <a:endParaRPr/>
          </a:p>
        </p:txBody>
      </p:sp>
      <p:sp>
        <p:nvSpPr>
          <p:cNvPr id="778" name="Google Shape;778;g34d2176635f_6_272"/>
          <p:cNvSpPr txBox="1"/>
          <p:nvPr/>
        </p:nvSpPr>
        <p:spPr>
          <a:xfrm>
            <a:off x="391525" y="1381588"/>
            <a:ext cx="6156900" cy="27255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Clr>
                <a:schemeClr val="dk1"/>
              </a:buClr>
              <a:buSzPts val="1100"/>
              <a:buFont typeface="Arial"/>
              <a:buNone/>
            </a:pPr>
            <a:r>
              <a:rPr b="1" lang="en-US" sz="1300">
                <a:solidFill>
                  <a:schemeClr val="dk1"/>
                </a:solidFill>
              </a:rPr>
              <a:t>ELT (Extract – Load – Transform):</a:t>
            </a:r>
            <a:endParaRPr b="1" sz="1300">
              <a:solidFill>
                <a:schemeClr val="dk1"/>
              </a:solidFill>
            </a:endParaRPr>
          </a:p>
          <a:p>
            <a:pPr indent="-311150" lvl="0" marL="457200" rtl="0" algn="l">
              <a:lnSpc>
                <a:spcPct val="115833"/>
              </a:lnSpc>
              <a:spcBef>
                <a:spcPts val="800"/>
              </a:spcBef>
              <a:spcAft>
                <a:spcPts val="0"/>
              </a:spcAft>
              <a:buClr>
                <a:schemeClr val="dk1"/>
              </a:buClr>
              <a:buSzPts val="1300"/>
              <a:buFont typeface="Arial"/>
              <a:buChar char="●"/>
            </a:pPr>
            <a:r>
              <a:rPr lang="en-US" sz="1300">
                <a:solidFill>
                  <a:schemeClr val="dk1"/>
                </a:solidFill>
              </a:rPr>
              <a:t>Extract: Trích xuất dữ liệu.</a:t>
            </a:r>
            <a:endParaRPr sz="1300">
              <a:solidFill>
                <a:schemeClr val="dk1"/>
              </a:solidFill>
            </a:endParaRPr>
          </a:p>
          <a:p>
            <a:pPr indent="-311150" lvl="0" marL="457200" rtl="0" algn="l">
              <a:lnSpc>
                <a:spcPct val="115833"/>
              </a:lnSpc>
              <a:spcBef>
                <a:spcPts val="800"/>
              </a:spcBef>
              <a:spcAft>
                <a:spcPts val="0"/>
              </a:spcAft>
              <a:buClr>
                <a:schemeClr val="dk1"/>
              </a:buClr>
              <a:buSzPts val="1300"/>
              <a:buFont typeface="Arial"/>
              <a:buChar char="●"/>
            </a:pPr>
            <a:r>
              <a:rPr lang="en-US" sz="1300">
                <a:solidFill>
                  <a:schemeClr val="dk1"/>
                </a:solidFill>
              </a:rPr>
              <a:t>Load: Đưa dữ liệu thô vào DW trước.</a:t>
            </a:r>
            <a:endParaRPr sz="1300">
              <a:solidFill>
                <a:schemeClr val="dk1"/>
              </a:solidFill>
            </a:endParaRPr>
          </a:p>
          <a:p>
            <a:pPr indent="-311150" lvl="0" marL="457200" rtl="0" algn="l">
              <a:lnSpc>
                <a:spcPct val="115833"/>
              </a:lnSpc>
              <a:spcBef>
                <a:spcPts val="800"/>
              </a:spcBef>
              <a:spcAft>
                <a:spcPts val="0"/>
              </a:spcAft>
              <a:buClr>
                <a:schemeClr val="dk1"/>
              </a:buClr>
              <a:buSzPts val="1300"/>
              <a:buFont typeface="Arial"/>
              <a:buChar char="●"/>
            </a:pPr>
            <a:r>
              <a:rPr lang="en-US" sz="1300">
                <a:solidFill>
                  <a:schemeClr val="dk1"/>
                </a:solidFill>
              </a:rPr>
              <a:t>Transform: Xử lý bên trong DW bằng SQL hoặc công cụ native.</a:t>
            </a:r>
            <a:endParaRPr sz="1300">
              <a:solidFill>
                <a:schemeClr val="dk1"/>
              </a:solidFill>
            </a:endParaRPr>
          </a:p>
          <a:p>
            <a:pPr indent="228600" lvl="0" marL="0" rtl="0" algn="l">
              <a:lnSpc>
                <a:spcPct val="115833"/>
              </a:lnSpc>
              <a:spcBef>
                <a:spcPts val="800"/>
              </a:spcBef>
              <a:spcAft>
                <a:spcPts val="0"/>
              </a:spcAft>
              <a:buClr>
                <a:schemeClr val="dk1"/>
              </a:buClr>
              <a:buSzPts val="1100"/>
              <a:buFont typeface="Arial"/>
              <a:buNone/>
            </a:pPr>
            <a:r>
              <a:rPr b="1" lang="en-US" sz="1300">
                <a:solidFill>
                  <a:schemeClr val="dk1"/>
                </a:solidFill>
              </a:rPr>
              <a:t>Khi nào dùng ELT?</a:t>
            </a:r>
            <a:endParaRPr b="1" sz="1300">
              <a:solidFill>
                <a:schemeClr val="dk1"/>
              </a:solidFill>
            </a:endParaRPr>
          </a:p>
          <a:p>
            <a:pPr indent="-311150" lvl="0" marL="457200" rtl="0" algn="l">
              <a:lnSpc>
                <a:spcPct val="115833"/>
              </a:lnSpc>
              <a:spcBef>
                <a:spcPts val="800"/>
              </a:spcBef>
              <a:spcAft>
                <a:spcPts val="0"/>
              </a:spcAft>
              <a:buClr>
                <a:schemeClr val="dk1"/>
              </a:buClr>
              <a:buSzPts val="1300"/>
              <a:buFont typeface="Arial"/>
              <a:buChar char="●"/>
            </a:pPr>
            <a:r>
              <a:rPr lang="en-US" sz="1300">
                <a:solidFill>
                  <a:schemeClr val="dk1"/>
                </a:solidFill>
              </a:rPr>
              <a:t>Khi nguồn và DW tương thích (cùng RDBMS).</a:t>
            </a:r>
            <a:endParaRPr sz="1300">
              <a:solidFill>
                <a:schemeClr val="dk1"/>
              </a:solidFill>
            </a:endParaRPr>
          </a:p>
          <a:p>
            <a:pPr indent="-311150" lvl="0" marL="457200" rtl="0" algn="l">
              <a:lnSpc>
                <a:spcPct val="115833"/>
              </a:lnSpc>
              <a:spcBef>
                <a:spcPts val="800"/>
              </a:spcBef>
              <a:spcAft>
                <a:spcPts val="0"/>
              </a:spcAft>
              <a:buClr>
                <a:schemeClr val="dk1"/>
              </a:buClr>
              <a:buSzPts val="1300"/>
              <a:buFont typeface="Arial"/>
              <a:buChar char="●"/>
            </a:pPr>
            <a:r>
              <a:rPr lang="en-US" sz="1300">
                <a:solidFill>
                  <a:schemeClr val="dk1"/>
                </a:solidFill>
              </a:rPr>
              <a:t>Dữ liệu lớn cần xử lý nhanh.</a:t>
            </a:r>
            <a:endParaRPr sz="1300">
              <a:solidFill>
                <a:schemeClr val="dk1"/>
              </a:solidFill>
            </a:endParaRPr>
          </a:p>
          <a:p>
            <a:pPr indent="-311150" lvl="0" marL="457200" rtl="0" algn="l">
              <a:lnSpc>
                <a:spcPct val="115833"/>
              </a:lnSpc>
              <a:spcBef>
                <a:spcPts val="800"/>
              </a:spcBef>
              <a:spcAft>
                <a:spcPts val="800"/>
              </a:spcAft>
              <a:buClr>
                <a:schemeClr val="dk1"/>
              </a:buClr>
              <a:buSzPts val="1300"/>
              <a:buFont typeface="Arial"/>
              <a:buChar char="●"/>
            </a:pPr>
            <a:r>
              <a:rPr lang="en-US" sz="1300">
                <a:solidFill>
                  <a:schemeClr val="dk1"/>
                </a:solidFill>
              </a:rPr>
              <a:t>DW có sức mạnh xử lý cao (cloud DW như Snowflake, BigQuery).</a:t>
            </a:r>
            <a:endParaRPr b="1" sz="1300">
              <a:solidFill>
                <a:schemeClr val="dk1"/>
              </a:solidFill>
            </a:endParaRPr>
          </a:p>
        </p:txBody>
      </p:sp>
      <p:sp>
        <p:nvSpPr>
          <p:cNvPr id="779" name="Google Shape;779;g34d2176635f_6_272"/>
          <p:cNvSpPr txBox="1"/>
          <p:nvPr/>
        </p:nvSpPr>
        <p:spPr>
          <a:xfrm>
            <a:off x="7509175" y="2120800"/>
            <a:ext cx="13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Snowflake</a:t>
            </a:r>
            <a:endParaRPr>
              <a:solidFill>
                <a:schemeClr val="dk2"/>
              </a:solidFill>
            </a:endParaRPr>
          </a:p>
        </p:txBody>
      </p:sp>
      <p:sp>
        <p:nvSpPr>
          <p:cNvPr id="780" name="Google Shape;780;g34d2176635f_6_272"/>
          <p:cNvSpPr txBox="1"/>
          <p:nvPr/>
        </p:nvSpPr>
        <p:spPr>
          <a:xfrm>
            <a:off x="7376300" y="3893275"/>
            <a:ext cx="13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Talend</a:t>
            </a:r>
            <a:endParaRPr>
              <a:solidFill>
                <a:schemeClr val="dk2"/>
              </a:solidFill>
            </a:endParaRPr>
          </a:p>
        </p:txBody>
      </p:sp>
      <p:pic>
        <p:nvPicPr>
          <p:cNvPr id="781" name="Google Shape;781;g34d2176635f_6_272"/>
          <p:cNvPicPr preferRelativeResize="0"/>
          <p:nvPr/>
        </p:nvPicPr>
        <p:blipFill>
          <a:blip r:embed="rId3">
            <a:alphaModFix/>
          </a:blip>
          <a:stretch>
            <a:fillRect/>
          </a:stretch>
        </p:blipFill>
        <p:spPr>
          <a:xfrm>
            <a:off x="6051550" y="1316288"/>
            <a:ext cx="1349400" cy="1270023"/>
          </a:xfrm>
          <a:prstGeom prst="rect">
            <a:avLst/>
          </a:prstGeom>
          <a:noFill/>
          <a:ln>
            <a:noFill/>
          </a:ln>
        </p:spPr>
      </p:pic>
      <p:pic>
        <p:nvPicPr>
          <p:cNvPr id="782" name="Google Shape;782;g34d2176635f_6_272"/>
          <p:cNvPicPr preferRelativeResize="0"/>
          <p:nvPr/>
        </p:nvPicPr>
        <p:blipFill>
          <a:blip r:embed="rId4">
            <a:alphaModFix/>
          </a:blip>
          <a:stretch>
            <a:fillRect/>
          </a:stretch>
        </p:blipFill>
        <p:spPr>
          <a:xfrm>
            <a:off x="6051538" y="2878263"/>
            <a:ext cx="2847975" cy="160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cxnSp>
        <p:nvCxnSpPr>
          <p:cNvPr id="787" name="Google Shape;787;g34d2176635f_6_283"/>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788" name="Google Shape;788;g34d2176635f_6_283"/>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789" name="Google Shape;789;g34d2176635f_6_283"/>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21</a:t>
            </a:r>
            <a:endParaRPr b="0" i="0" sz="1400" u="none" cap="none" strike="noStrike">
              <a:solidFill>
                <a:srgbClr val="000000"/>
              </a:solidFill>
              <a:latin typeface="Arial"/>
              <a:ea typeface="Arial"/>
              <a:cs typeface="Arial"/>
              <a:sym typeface="Arial"/>
            </a:endParaRPr>
          </a:p>
        </p:txBody>
      </p:sp>
      <p:cxnSp>
        <p:nvCxnSpPr>
          <p:cNvPr id="790" name="Google Shape;790;g34d2176635f_6_283"/>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791" name="Google Shape;791;g34d2176635f_6_283"/>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Đưa dữ liệu vào Data Warehouse</a:t>
            </a:r>
            <a:endParaRPr b="0" i="0" sz="1400" u="none" cap="none" strike="noStrike">
              <a:solidFill>
                <a:srgbClr val="000000"/>
              </a:solidFill>
              <a:latin typeface="Arial"/>
              <a:ea typeface="Arial"/>
              <a:cs typeface="Arial"/>
              <a:sym typeface="Arial"/>
            </a:endParaRPr>
          </a:p>
        </p:txBody>
      </p:sp>
      <p:sp>
        <p:nvSpPr>
          <p:cNvPr id="792" name="Google Shape;792;g34d2176635f_6_283"/>
          <p:cNvSpPr/>
          <p:nvPr/>
        </p:nvSpPr>
        <p:spPr>
          <a:xfrm>
            <a:off x="114062" y="634494"/>
            <a:ext cx="2983800" cy="388500"/>
          </a:xfrm>
          <a:prstGeom prst="homePlat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ETL</a:t>
            </a:r>
            <a:endParaRPr/>
          </a:p>
        </p:txBody>
      </p:sp>
      <p:sp>
        <p:nvSpPr>
          <p:cNvPr id="793" name="Google Shape;793;g34d2176635f_6_283"/>
          <p:cNvSpPr/>
          <p:nvPr/>
        </p:nvSpPr>
        <p:spPr>
          <a:xfrm>
            <a:off x="3067754" y="628625"/>
            <a:ext cx="2983800" cy="4002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ELT</a:t>
            </a:r>
            <a:endParaRPr/>
          </a:p>
        </p:txBody>
      </p:sp>
      <p:sp>
        <p:nvSpPr>
          <p:cNvPr id="794" name="Google Shape;794;g34d2176635f_6_283"/>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Cách lựa chọn giữa ETL &amp; ELT</a:t>
            </a:r>
            <a:endParaRPr/>
          </a:p>
        </p:txBody>
      </p:sp>
      <p:sp>
        <p:nvSpPr>
          <p:cNvPr id="795" name="Google Shape;795;g34d2176635f_6_283"/>
          <p:cNvSpPr txBox="1"/>
          <p:nvPr/>
        </p:nvSpPr>
        <p:spPr>
          <a:xfrm>
            <a:off x="2262175" y="1830900"/>
            <a:ext cx="4881600" cy="17064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Clr>
                <a:schemeClr val="dk1"/>
              </a:buClr>
              <a:buSzPts val="1100"/>
              <a:buFont typeface="Arial"/>
              <a:buNone/>
            </a:pPr>
            <a:r>
              <a:rPr lang="en-US">
                <a:solidFill>
                  <a:schemeClr val="dk1"/>
                </a:solidFill>
              </a:rPr>
              <a:t>Cách lựa chọn giữa </a:t>
            </a:r>
            <a:r>
              <a:rPr b="1" lang="en-US">
                <a:solidFill>
                  <a:schemeClr val="dk1"/>
                </a:solidFill>
              </a:rPr>
              <a:t>ETL </a:t>
            </a:r>
            <a:r>
              <a:rPr lang="en-US">
                <a:solidFill>
                  <a:schemeClr val="dk1"/>
                </a:solidFill>
              </a:rPr>
              <a:t>và </a:t>
            </a:r>
            <a:r>
              <a:rPr b="1" lang="en-US">
                <a:solidFill>
                  <a:schemeClr val="dk1"/>
                </a:solidFill>
              </a:rPr>
              <a:t>ELT</a:t>
            </a:r>
            <a:r>
              <a:rPr lang="en-US">
                <a:solidFill>
                  <a:schemeClr val="dk1"/>
                </a:solidFill>
              </a:rPr>
              <a:t> phụ thuộc vào:</a:t>
            </a:r>
            <a:endParaRPr>
              <a:solidFill>
                <a:schemeClr val="dk1"/>
              </a:solidFill>
            </a:endParaRPr>
          </a:p>
          <a:p>
            <a:pPr indent="-317500" lvl="0" marL="457200" rtl="0" algn="l">
              <a:lnSpc>
                <a:spcPct val="115833"/>
              </a:lnSpc>
              <a:spcBef>
                <a:spcPts val="800"/>
              </a:spcBef>
              <a:spcAft>
                <a:spcPts val="0"/>
              </a:spcAft>
              <a:buClr>
                <a:schemeClr val="dk1"/>
              </a:buClr>
              <a:buSzPts val="1400"/>
              <a:buAutoNum type="arabicPeriod"/>
            </a:pPr>
            <a:r>
              <a:rPr lang="en-US">
                <a:solidFill>
                  <a:schemeClr val="dk1"/>
                </a:solidFill>
              </a:rPr>
              <a:t>Độ phức tạp của các bước transform.</a:t>
            </a:r>
            <a:endParaRPr>
              <a:solidFill>
                <a:schemeClr val="dk1"/>
              </a:solidFill>
            </a:endParaRPr>
          </a:p>
          <a:p>
            <a:pPr indent="-317500" lvl="0" marL="457200" rtl="0" algn="l">
              <a:lnSpc>
                <a:spcPct val="115833"/>
              </a:lnSpc>
              <a:spcBef>
                <a:spcPts val="800"/>
              </a:spcBef>
              <a:spcAft>
                <a:spcPts val="0"/>
              </a:spcAft>
              <a:buClr>
                <a:schemeClr val="dk1"/>
              </a:buClr>
              <a:buSzPts val="1400"/>
              <a:buAutoNum type="arabicPeriod"/>
            </a:pPr>
            <a:r>
              <a:rPr lang="en-US">
                <a:solidFill>
                  <a:schemeClr val="dk1"/>
                </a:solidFill>
              </a:rPr>
              <a:t>Tốc độ yêu cầu truy cập dữ liệu phân tích.</a:t>
            </a:r>
            <a:endParaRPr>
              <a:solidFill>
                <a:schemeClr val="dk1"/>
              </a:solidFill>
            </a:endParaRPr>
          </a:p>
          <a:p>
            <a:pPr indent="-317500" lvl="0" marL="457200" rtl="0" algn="l">
              <a:lnSpc>
                <a:spcPct val="115833"/>
              </a:lnSpc>
              <a:spcBef>
                <a:spcPts val="800"/>
              </a:spcBef>
              <a:spcAft>
                <a:spcPts val="800"/>
              </a:spcAft>
              <a:buClr>
                <a:schemeClr val="dk1"/>
              </a:buClr>
              <a:buSzPts val="1400"/>
              <a:buAutoNum type="arabicPeriod"/>
            </a:pPr>
            <a:r>
              <a:rPr lang="en-US">
                <a:solidFill>
                  <a:schemeClr val="dk1"/>
                </a:solidFill>
              </a:rPr>
              <a:t>Công nghệ nguồn và đích có tương thích nhau không.</a:t>
            </a:r>
            <a:endParaRPr>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34d2176635f_6_310"/>
          <p:cNvSpPr/>
          <p:nvPr/>
        </p:nvSpPr>
        <p:spPr>
          <a:xfrm>
            <a:off x="205150" y="400200"/>
            <a:ext cx="8698200" cy="2134200"/>
          </a:xfrm>
          <a:prstGeom prst="roundRect">
            <a:avLst>
              <a:gd fmla="val 16667" name="adj"/>
            </a:avLst>
          </a:prstGeom>
          <a:solidFill>
            <a:srgbClr val="FDF8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01" name="Google Shape;801;g34d2176635f_6_31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802" name="Google Shape;802;g34d2176635f_6_31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803" name="Google Shape;803;g34d2176635f_6_31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22</a:t>
            </a:r>
            <a:endParaRPr b="0" i="0" sz="1400" u="none" cap="none" strike="noStrike">
              <a:solidFill>
                <a:srgbClr val="000000"/>
              </a:solidFill>
              <a:latin typeface="Arial"/>
              <a:ea typeface="Arial"/>
              <a:cs typeface="Arial"/>
              <a:sym typeface="Arial"/>
            </a:endParaRPr>
          </a:p>
        </p:txBody>
      </p:sp>
      <p:cxnSp>
        <p:nvCxnSpPr>
          <p:cNvPr id="804" name="Google Shape;804;g34d2176635f_6_31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805" name="Google Shape;805;g34d2176635f_6_31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Các tác vụ có thể thực hiện và điểm chết của data warehouse</a:t>
            </a:r>
            <a:endParaRPr b="0" i="0" sz="1400" u="none" cap="none" strike="noStrike">
              <a:solidFill>
                <a:srgbClr val="000000"/>
              </a:solidFill>
              <a:latin typeface="Arial"/>
              <a:ea typeface="Arial"/>
              <a:cs typeface="Arial"/>
              <a:sym typeface="Arial"/>
            </a:endParaRPr>
          </a:p>
        </p:txBody>
      </p:sp>
      <p:pic>
        <p:nvPicPr>
          <p:cNvPr id="806" name="Google Shape;806;g34d2176635f_6_310" title="ChatGPT Image 23_21_38 8 thg 5, 2025.png"/>
          <p:cNvPicPr preferRelativeResize="0"/>
          <p:nvPr/>
        </p:nvPicPr>
        <p:blipFill rotWithShape="1">
          <a:blip r:embed="rId3">
            <a:alphaModFix/>
          </a:blip>
          <a:srcRect b="54107" l="0" r="0" t="0"/>
          <a:stretch/>
        </p:blipFill>
        <p:spPr>
          <a:xfrm>
            <a:off x="442475" y="403362"/>
            <a:ext cx="2598674" cy="1995725"/>
          </a:xfrm>
          <a:prstGeom prst="rect">
            <a:avLst/>
          </a:prstGeom>
          <a:noFill/>
          <a:ln>
            <a:noFill/>
          </a:ln>
        </p:spPr>
      </p:pic>
      <p:pic>
        <p:nvPicPr>
          <p:cNvPr id="807" name="Google Shape;807;g34d2176635f_6_310"/>
          <p:cNvPicPr preferRelativeResize="0"/>
          <p:nvPr/>
        </p:nvPicPr>
        <p:blipFill>
          <a:blip r:embed="rId4">
            <a:alphaModFix/>
          </a:blip>
          <a:stretch>
            <a:fillRect/>
          </a:stretch>
        </p:blipFill>
        <p:spPr>
          <a:xfrm>
            <a:off x="6041975" y="1132810"/>
            <a:ext cx="2875200" cy="1266277"/>
          </a:xfrm>
          <a:prstGeom prst="rect">
            <a:avLst/>
          </a:prstGeom>
          <a:noFill/>
          <a:ln>
            <a:noFill/>
          </a:ln>
        </p:spPr>
      </p:pic>
      <p:pic>
        <p:nvPicPr>
          <p:cNvPr id="808" name="Google Shape;808;g34d2176635f_6_310"/>
          <p:cNvPicPr preferRelativeResize="0"/>
          <p:nvPr/>
        </p:nvPicPr>
        <p:blipFill>
          <a:blip r:embed="rId5">
            <a:alphaModFix/>
          </a:blip>
          <a:stretch>
            <a:fillRect/>
          </a:stretch>
        </p:blipFill>
        <p:spPr>
          <a:xfrm>
            <a:off x="3179824" y="2448336"/>
            <a:ext cx="200025" cy="9525"/>
          </a:xfrm>
          <a:prstGeom prst="rect">
            <a:avLst/>
          </a:prstGeom>
          <a:noFill/>
          <a:ln>
            <a:noFill/>
          </a:ln>
        </p:spPr>
      </p:pic>
      <p:pic>
        <p:nvPicPr>
          <p:cNvPr id="809" name="Google Shape;809;g34d2176635f_6_310"/>
          <p:cNvPicPr preferRelativeResize="0"/>
          <p:nvPr/>
        </p:nvPicPr>
        <p:blipFill rotWithShape="1">
          <a:blip r:embed="rId6">
            <a:alphaModFix/>
          </a:blip>
          <a:srcRect b="0" l="4725" r="2613" t="0"/>
          <a:stretch/>
        </p:blipFill>
        <p:spPr>
          <a:xfrm>
            <a:off x="3360925" y="1132821"/>
            <a:ext cx="2449601" cy="1266265"/>
          </a:xfrm>
          <a:prstGeom prst="rect">
            <a:avLst/>
          </a:prstGeom>
          <a:noFill/>
          <a:ln>
            <a:noFill/>
          </a:ln>
        </p:spPr>
      </p:pic>
      <p:sp>
        <p:nvSpPr>
          <p:cNvPr id="810" name="Google Shape;810;g34d2176635f_6_310"/>
          <p:cNvSpPr txBox="1"/>
          <p:nvPr/>
        </p:nvSpPr>
        <p:spPr>
          <a:xfrm>
            <a:off x="3179825" y="26218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002B65"/>
                </a:solidFill>
                <a:latin typeface="Roboto"/>
                <a:ea typeface="Roboto"/>
                <a:cs typeface="Roboto"/>
                <a:sym typeface="Roboto"/>
              </a:rPr>
              <a:t>Điểm chết của Data Warehouse</a:t>
            </a:r>
            <a:endParaRPr/>
          </a:p>
        </p:txBody>
      </p:sp>
      <p:sp>
        <p:nvSpPr>
          <p:cNvPr id="811" name="Google Shape;811;g34d2176635f_6_310"/>
          <p:cNvSpPr/>
          <p:nvPr/>
        </p:nvSpPr>
        <p:spPr>
          <a:xfrm>
            <a:off x="222900" y="2947588"/>
            <a:ext cx="8698200" cy="1691700"/>
          </a:xfrm>
          <a:prstGeom prst="roundRect">
            <a:avLst>
              <a:gd fmla="val 16667" name="adj"/>
            </a:avLst>
          </a:prstGeom>
          <a:solidFill>
            <a:srgbClr val="F4ED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2" name="Google Shape;812;g34d2176635f_6_310"/>
          <p:cNvPicPr preferRelativeResize="0"/>
          <p:nvPr/>
        </p:nvPicPr>
        <p:blipFill>
          <a:blip r:embed="rId7">
            <a:alphaModFix/>
          </a:blip>
          <a:stretch>
            <a:fillRect/>
          </a:stretch>
        </p:blipFill>
        <p:spPr>
          <a:xfrm>
            <a:off x="6179824" y="3857815"/>
            <a:ext cx="2384575" cy="747776"/>
          </a:xfrm>
          <a:prstGeom prst="rect">
            <a:avLst/>
          </a:prstGeom>
          <a:noFill/>
          <a:ln>
            <a:noFill/>
          </a:ln>
        </p:spPr>
      </p:pic>
      <p:pic>
        <p:nvPicPr>
          <p:cNvPr id="813" name="Google Shape;813;g34d2176635f_6_310"/>
          <p:cNvPicPr preferRelativeResize="0"/>
          <p:nvPr/>
        </p:nvPicPr>
        <p:blipFill>
          <a:blip r:embed="rId8">
            <a:alphaModFix/>
          </a:blip>
          <a:stretch>
            <a:fillRect/>
          </a:stretch>
        </p:blipFill>
        <p:spPr>
          <a:xfrm>
            <a:off x="4313888" y="3109490"/>
            <a:ext cx="2267925" cy="586423"/>
          </a:xfrm>
          <a:prstGeom prst="rect">
            <a:avLst/>
          </a:prstGeom>
          <a:solidFill>
            <a:srgbClr val="F4EDFB"/>
          </a:solidFill>
          <a:ln>
            <a:noFill/>
          </a:ln>
        </p:spPr>
      </p:pic>
      <p:pic>
        <p:nvPicPr>
          <p:cNvPr id="814" name="Google Shape;814;g34d2176635f_6_310"/>
          <p:cNvPicPr preferRelativeResize="0"/>
          <p:nvPr/>
        </p:nvPicPr>
        <p:blipFill>
          <a:blip r:embed="rId9">
            <a:alphaModFix/>
          </a:blip>
          <a:stretch>
            <a:fillRect/>
          </a:stretch>
        </p:blipFill>
        <p:spPr>
          <a:xfrm>
            <a:off x="428750" y="3018013"/>
            <a:ext cx="2598676" cy="681607"/>
          </a:xfrm>
          <a:prstGeom prst="rect">
            <a:avLst/>
          </a:prstGeom>
          <a:noFill/>
          <a:ln>
            <a:noFill/>
          </a:ln>
        </p:spPr>
      </p:pic>
      <p:pic>
        <p:nvPicPr>
          <p:cNvPr id="815" name="Google Shape;815;g34d2176635f_6_310"/>
          <p:cNvPicPr preferRelativeResize="0"/>
          <p:nvPr/>
        </p:nvPicPr>
        <p:blipFill>
          <a:blip r:embed="rId10">
            <a:alphaModFix/>
          </a:blip>
          <a:stretch>
            <a:fillRect/>
          </a:stretch>
        </p:blipFill>
        <p:spPr>
          <a:xfrm>
            <a:off x="2383124" y="3913308"/>
            <a:ext cx="2384575" cy="715996"/>
          </a:xfrm>
          <a:prstGeom prst="rect">
            <a:avLst/>
          </a:prstGeom>
          <a:solidFill>
            <a:srgbClr val="F4EDFB"/>
          </a:solid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cxnSp>
        <p:nvCxnSpPr>
          <p:cNvPr id="820" name="Google Shape;820;g34d2176635f_3_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821" name="Google Shape;821;g34d2176635f_3_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822" name="Google Shape;822;g34d2176635f_3_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23</a:t>
            </a:r>
            <a:endParaRPr b="0" i="0" sz="1400" u="none" cap="none" strike="noStrike">
              <a:solidFill>
                <a:srgbClr val="000000"/>
              </a:solidFill>
              <a:latin typeface="Arial"/>
              <a:ea typeface="Arial"/>
              <a:cs typeface="Arial"/>
              <a:sym typeface="Arial"/>
            </a:endParaRPr>
          </a:p>
        </p:txBody>
      </p:sp>
      <p:cxnSp>
        <p:nvCxnSpPr>
          <p:cNvPr id="823" name="Google Shape;823;g34d2176635f_3_0"/>
          <p:cNvCxnSpPr/>
          <p:nvPr/>
        </p:nvCxnSpPr>
        <p:spPr>
          <a:xfrm>
            <a:off x="708175" y="2129150"/>
            <a:ext cx="0" cy="2411400"/>
          </a:xfrm>
          <a:prstGeom prst="straightConnector1">
            <a:avLst/>
          </a:prstGeom>
          <a:noFill/>
          <a:ln cap="flat" cmpd="sng" w="38100">
            <a:solidFill>
              <a:srgbClr val="002B65"/>
            </a:solidFill>
            <a:prstDash val="solid"/>
            <a:round/>
            <a:headEnd len="sm" w="sm" type="none"/>
            <a:tailEnd len="sm" w="sm" type="none"/>
          </a:ln>
        </p:spPr>
      </p:cxnSp>
      <p:sp>
        <p:nvSpPr>
          <p:cNvPr id="824" name="Google Shape;824;g34d2176635f_3_0"/>
          <p:cNvSpPr txBox="1"/>
          <p:nvPr/>
        </p:nvSpPr>
        <p:spPr>
          <a:xfrm>
            <a:off x="891975" y="23308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rgbClr val="002B65"/>
                </a:solidFill>
                <a:latin typeface="Montserrat Medium"/>
                <a:ea typeface="Montserrat Medium"/>
                <a:cs typeface="Montserrat Medium"/>
                <a:sym typeface="Montserrat Medium"/>
              </a:rPr>
              <a:t>0</a:t>
            </a:r>
            <a:r>
              <a:rPr lang="en-US" sz="5100">
                <a:solidFill>
                  <a:srgbClr val="002B65"/>
                </a:solidFill>
                <a:latin typeface="Montserrat Medium"/>
                <a:ea typeface="Montserrat Medium"/>
                <a:cs typeface="Montserrat Medium"/>
                <a:sym typeface="Montserrat Medium"/>
              </a:rPr>
              <a:t>3</a:t>
            </a:r>
            <a:endParaRPr b="0" i="0" sz="5100" u="none" cap="none" strike="noStrike">
              <a:solidFill>
                <a:srgbClr val="002B65"/>
              </a:solidFill>
              <a:latin typeface="Montserrat Medium"/>
              <a:ea typeface="Montserrat Medium"/>
              <a:cs typeface="Montserrat Medium"/>
              <a:sym typeface="Montserrat Medium"/>
            </a:endParaRPr>
          </a:p>
        </p:txBody>
      </p:sp>
      <p:sp>
        <p:nvSpPr>
          <p:cNvPr id="825" name="Google Shape;825;g34d2176635f_3_0"/>
          <p:cNvSpPr txBox="1"/>
          <p:nvPr/>
        </p:nvSpPr>
        <p:spPr>
          <a:xfrm>
            <a:off x="891975" y="32116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lang="en-US" sz="5100">
                <a:solidFill>
                  <a:srgbClr val="002B65"/>
                </a:solidFill>
                <a:latin typeface="Montserrat Medium"/>
                <a:ea typeface="Montserrat Medium"/>
                <a:cs typeface="Montserrat Medium"/>
                <a:sym typeface="Montserrat Medium"/>
              </a:rPr>
              <a:t>Data Lake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cxnSp>
        <p:nvCxnSpPr>
          <p:cNvPr id="830" name="Google Shape;830;g34d2176635f_3_7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831" name="Google Shape;831;g34d2176635f_3_7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832" name="Google Shape;832;g34d2176635f_3_75"/>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24</a:t>
            </a:r>
            <a:endParaRPr b="0" i="0" sz="1400" u="none" cap="none" strike="noStrike">
              <a:solidFill>
                <a:srgbClr val="000000"/>
              </a:solidFill>
              <a:latin typeface="Arial"/>
              <a:ea typeface="Arial"/>
              <a:cs typeface="Arial"/>
              <a:sym typeface="Arial"/>
            </a:endParaRPr>
          </a:p>
        </p:txBody>
      </p:sp>
      <p:sp>
        <p:nvSpPr>
          <p:cNvPr id="833" name="Google Shape;833;g34d2176635f_3_75"/>
          <p:cNvSpPr/>
          <p:nvPr/>
        </p:nvSpPr>
        <p:spPr>
          <a:xfrm>
            <a:off x="415725" y="1019675"/>
            <a:ext cx="2875200" cy="8004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5100"/>
              <a:buFont typeface="Arial"/>
              <a:buNone/>
            </a:pPr>
            <a:r>
              <a:rPr lang="en-US" sz="3000">
                <a:solidFill>
                  <a:schemeClr val="lt1"/>
                </a:solidFill>
                <a:latin typeface="Montserrat SemiBold"/>
                <a:ea typeface="Montserrat SemiBold"/>
                <a:cs typeface="Montserrat SemiBold"/>
                <a:sym typeface="Montserrat SemiBold"/>
              </a:rPr>
              <a:t>Data Lake</a:t>
            </a:r>
            <a:endParaRPr i="0" sz="3000" u="none" cap="none" strike="noStrike">
              <a:solidFill>
                <a:schemeClr val="lt1"/>
              </a:solidFill>
              <a:latin typeface="Montserrat SemiBold"/>
              <a:ea typeface="Montserrat SemiBold"/>
              <a:cs typeface="Montserrat SemiBold"/>
              <a:sym typeface="Montserrat SemiBold"/>
            </a:endParaRPr>
          </a:p>
        </p:txBody>
      </p:sp>
      <p:sp>
        <p:nvSpPr>
          <p:cNvPr id="834" name="Google Shape;834;g34d2176635f_3_75"/>
          <p:cNvSpPr txBox="1"/>
          <p:nvPr/>
        </p:nvSpPr>
        <p:spPr>
          <a:xfrm>
            <a:off x="1575975" y="-12"/>
            <a:ext cx="61338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100"/>
              <a:buFont typeface="Arial"/>
              <a:buNone/>
            </a:pPr>
            <a:r>
              <a:rPr lang="en-US" sz="4500">
                <a:solidFill>
                  <a:srgbClr val="002B65"/>
                </a:solidFill>
              </a:rPr>
              <a:t>Content</a:t>
            </a:r>
            <a:endParaRPr sz="4500" u="none" cap="none" strike="noStrike">
              <a:solidFill>
                <a:srgbClr val="000000"/>
              </a:solidFill>
            </a:endParaRPr>
          </a:p>
        </p:txBody>
      </p:sp>
      <p:sp>
        <p:nvSpPr>
          <p:cNvPr id="835" name="Google Shape;835;g34d2176635f_3_75"/>
          <p:cNvSpPr/>
          <p:nvPr/>
        </p:nvSpPr>
        <p:spPr>
          <a:xfrm>
            <a:off x="4789900" y="1019675"/>
            <a:ext cx="4028700" cy="87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5100"/>
              <a:buFont typeface="Arial"/>
              <a:buNone/>
            </a:pPr>
            <a:r>
              <a:rPr lang="en-US" sz="3000">
                <a:solidFill>
                  <a:schemeClr val="lt1"/>
                </a:solidFill>
                <a:latin typeface="Montserrat SemiBold"/>
                <a:ea typeface="Montserrat SemiBold"/>
                <a:cs typeface="Montserrat SemiBold"/>
                <a:sym typeface="Montserrat SemiBold"/>
              </a:rPr>
              <a:t>Thiết </a:t>
            </a:r>
            <a:r>
              <a:rPr lang="en-US" sz="3000">
                <a:solidFill>
                  <a:schemeClr val="lt1"/>
                </a:solidFill>
                <a:latin typeface="Montserrat SemiBold"/>
                <a:ea typeface="Montserrat SemiBold"/>
                <a:cs typeface="Montserrat SemiBold"/>
                <a:sym typeface="Montserrat SemiBold"/>
              </a:rPr>
              <a:t>kế</a:t>
            </a:r>
            <a:r>
              <a:rPr lang="en-US" sz="3000">
                <a:solidFill>
                  <a:schemeClr val="lt1"/>
                </a:solidFill>
                <a:latin typeface="Montserrat SemiBold"/>
                <a:ea typeface="Montserrat SemiBold"/>
                <a:cs typeface="Montserrat SemiBold"/>
                <a:sym typeface="Montserrat SemiBold"/>
              </a:rPr>
              <a:t> Data Lake</a:t>
            </a:r>
            <a:endParaRPr i="0" sz="3000" u="none" cap="none" strike="noStrike">
              <a:solidFill>
                <a:schemeClr val="lt1"/>
              </a:solidFill>
              <a:latin typeface="Montserrat SemiBold"/>
              <a:ea typeface="Montserrat SemiBold"/>
              <a:cs typeface="Montserrat SemiBold"/>
              <a:sym typeface="Montserrat SemiBold"/>
            </a:endParaRPr>
          </a:p>
        </p:txBody>
      </p:sp>
      <p:sp>
        <p:nvSpPr>
          <p:cNvPr id="836" name="Google Shape;836;g34d2176635f_3_75"/>
          <p:cNvSpPr/>
          <p:nvPr/>
        </p:nvSpPr>
        <p:spPr>
          <a:xfrm>
            <a:off x="2511400" y="2171550"/>
            <a:ext cx="3558000" cy="800400"/>
          </a:xfrm>
          <a:prstGeom prst="roundRect">
            <a:avLst>
              <a:gd fmla="val 16667" name="adj"/>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5100"/>
              <a:buFont typeface="Arial"/>
              <a:buNone/>
            </a:pPr>
            <a:r>
              <a:rPr lang="en-US" sz="3000">
                <a:solidFill>
                  <a:schemeClr val="lt1"/>
                </a:solidFill>
                <a:latin typeface="Montserrat SemiBold"/>
                <a:ea typeface="Montserrat SemiBold"/>
                <a:cs typeface="Montserrat SemiBold"/>
                <a:sym typeface="Montserrat SemiBold"/>
              </a:rPr>
              <a:t>Giải pháp lưu trữ</a:t>
            </a:r>
            <a:endParaRPr i="0" sz="3000" u="none" cap="none" strike="noStrike">
              <a:solidFill>
                <a:schemeClr val="lt1"/>
              </a:solidFill>
              <a:latin typeface="Montserrat SemiBold"/>
              <a:ea typeface="Montserrat SemiBold"/>
              <a:cs typeface="Montserrat SemiBold"/>
              <a:sym typeface="Montserrat SemiBold"/>
            </a:endParaRPr>
          </a:p>
        </p:txBody>
      </p:sp>
      <p:sp>
        <p:nvSpPr>
          <p:cNvPr id="837" name="Google Shape;837;g34d2176635f_3_75"/>
          <p:cNvSpPr/>
          <p:nvPr/>
        </p:nvSpPr>
        <p:spPr>
          <a:xfrm>
            <a:off x="415725" y="3498150"/>
            <a:ext cx="3485700" cy="8004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5100"/>
              <a:buFont typeface="Arial"/>
              <a:buNone/>
            </a:pPr>
            <a:r>
              <a:rPr lang="en-US" sz="3000">
                <a:solidFill>
                  <a:schemeClr val="lt1"/>
                </a:solidFill>
                <a:latin typeface="Montserrat SemiBold"/>
                <a:ea typeface="Montserrat SemiBold"/>
                <a:cs typeface="Montserrat SemiBold"/>
                <a:sym typeface="Montserrat SemiBold"/>
              </a:rPr>
              <a:t>Data processes</a:t>
            </a:r>
            <a:endParaRPr i="0" sz="3000" u="none" cap="none" strike="noStrike">
              <a:solidFill>
                <a:schemeClr val="lt1"/>
              </a:solidFill>
              <a:latin typeface="Montserrat SemiBold"/>
              <a:ea typeface="Montserrat SemiBold"/>
              <a:cs typeface="Montserrat SemiBold"/>
              <a:sym typeface="Montserrat SemiBold"/>
            </a:endParaRPr>
          </a:p>
        </p:txBody>
      </p:sp>
      <p:sp>
        <p:nvSpPr>
          <p:cNvPr id="838" name="Google Shape;838;g34d2176635f_3_75"/>
          <p:cNvSpPr/>
          <p:nvPr/>
        </p:nvSpPr>
        <p:spPr>
          <a:xfrm>
            <a:off x="5021350" y="3605325"/>
            <a:ext cx="4028700" cy="800400"/>
          </a:xfrm>
          <a:prstGeom prst="roundRect">
            <a:avLst>
              <a:gd fmla="val 16667" name="adj"/>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5100"/>
              <a:buFont typeface="Arial"/>
              <a:buNone/>
            </a:pPr>
            <a:r>
              <a:rPr lang="en-US" sz="3000">
                <a:solidFill>
                  <a:schemeClr val="lt1"/>
                </a:solidFill>
                <a:latin typeface="Montserrat SemiBold"/>
                <a:ea typeface="Montserrat SemiBold"/>
                <a:cs typeface="Montserrat SemiBold"/>
                <a:sym typeface="Montserrat SemiBold"/>
              </a:rPr>
              <a:t>Hướng tiếp cận thiết kế</a:t>
            </a:r>
            <a:endParaRPr i="0" sz="3000" u="none" cap="none" strike="noStrik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cxnSp>
        <p:nvCxnSpPr>
          <p:cNvPr id="843" name="Google Shape;843;g34d2176635f_3_21"/>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844" name="Google Shape;844;g34d2176635f_3_21"/>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Data Lake</a:t>
            </a:r>
            <a:r>
              <a:rPr b="1" i="0" lang="en-US" sz="1400" u="none" cap="none" strike="noStrike">
                <a:solidFill>
                  <a:srgbClr val="002B65"/>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845" name="Google Shape;845;g34d2176635f_3_21"/>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Định nghĩa</a:t>
            </a:r>
            <a:endParaRPr b="1" i="0" sz="1300" u="none" cap="none" strike="noStrike">
              <a:solidFill>
                <a:schemeClr val="lt1"/>
              </a:solidFill>
              <a:latin typeface="Roboto"/>
              <a:ea typeface="Roboto"/>
              <a:cs typeface="Roboto"/>
              <a:sym typeface="Roboto"/>
            </a:endParaRPr>
          </a:p>
        </p:txBody>
      </p:sp>
      <p:sp>
        <p:nvSpPr>
          <p:cNvPr id="846" name="Google Shape;846;g34d2176635f_3_21"/>
          <p:cNvSpPr/>
          <p:nvPr/>
        </p:nvSpPr>
        <p:spPr>
          <a:xfrm>
            <a:off x="3596857" y="558925"/>
            <a:ext cx="1717500" cy="317100"/>
          </a:xfrm>
          <a:prstGeom prst="round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Ưu điểm</a:t>
            </a:r>
            <a:endParaRPr b="1" i="0" sz="1300" u="none" cap="none" strike="noStrike">
              <a:solidFill>
                <a:schemeClr val="lt1"/>
              </a:solidFill>
              <a:latin typeface="Roboto"/>
              <a:ea typeface="Roboto"/>
              <a:cs typeface="Roboto"/>
              <a:sym typeface="Roboto"/>
            </a:endParaRPr>
          </a:p>
        </p:txBody>
      </p:sp>
      <p:sp>
        <p:nvSpPr>
          <p:cNvPr id="847" name="Google Shape;847;g34d2176635f_3_21"/>
          <p:cNvSpPr/>
          <p:nvPr/>
        </p:nvSpPr>
        <p:spPr>
          <a:xfrm>
            <a:off x="6268800" y="558925"/>
            <a:ext cx="2376300" cy="3171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lnSpc>
                <a:spcPct val="115833"/>
              </a:lnSpc>
              <a:spcBef>
                <a:spcPts val="0"/>
              </a:spcBef>
              <a:spcAft>
                <a:spcPts val="0"/>
              </a:spcAft>
              <a:buNone/>
            </a:pPr>
            <a:r>
              <a:rPr b="1" lang="en-US" sz="1200">
                <a:solidFill>
                  <a:schemeClr val="lt1"/>
                </a:solidFill>
              </a:rPr>
              <a:t>        Bottoms-up Approach</a:t>
            </a:r>
            <a:endParaRPr b="1" i="0" sz="1300" u="none" cap="none" strike="noStrike">
              <a:solidFill>
                <a:schemeClr val="lt1"/>
              </a:solidFill>
            </a:endParaRPr>
          </a:p>
        </p:txBody>
      </p:sp>
      <p:cxnSp>
        <p:nvCxnSpPr>
          <p:cNvPr id="848" name="Google Shape;848;g34d2176635f_3_21"/>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849" name="Google Shape;849;g34d2176635f_3_21"/>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850" name="Google Shape;850;g34d2176635f_3_21"/>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25</a:t>
            </a:r>
            <a:endParaRPr b="0" i="0" sz="1400" u="none" cap="none" strike="noStrike">
              <a:solidFill>
                <a:srgbClr val="000000"/>
              </a:solidFill>
              <a:latin typeface="Arial"/>
              <a:ea typeface="Arial"/>
              <a:cs typeface="Arial"/>
              <a:sym typeface="Arial"/>
            </a:endParaRPr>
          </a:p>
        </p:txBody>
      </p:sp>
      <p:sp>
        <p:nvSpPr>
          <p:cNvPr id="851" name="Google Shape;851;g34d2176635f_3_21"/>
          <p:cNvSpPr txBox="1"/>
          <p:nvPr/>
        </p:nvSpPr>
        <p:spPr>
          <a:xfrm>
            <a:off x="1166600" y="981150"/>
            <a:ext cx="1869000" cy="18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dk1"/>
                </a:solidFill>
              </a:rPr>
              <a:t>Data Lake</a:t>
            </a:r>
            <a:r>
              <a:rPr lang="en-US" sz="1200">
                <a:solidFill>
                  <a:schemeClr val="dk1"/>
                </a:solidFill>
              </a:rPr>
              <a:t> là một kho lưu trữ tập trung, có khả năng chứa lượng lớn dữ liệu từ nhiều nguồn khác nhau, cả có cấu trúc (structured), bán cấu trúc (semi-structured) và không cấu trúc (unstructured).</a:t>
            </a:r>
            <a:endParaRPr sz="1800">
              <a:solidFill>
                <a:schemeClr val="dk2"/>
              </a:solidFill>
            </a:endParaRPr>
          </a:p>
        </p:txBody>
      </p:sp>
      <p:pic>
        <p:nvPicPr>
          <p:cNvPr id="852" name="Google Shape;852;g34d2176635f_3_21"/>
          <p:cNvPicPr preferRelativeResize="0"/>
          <p:nvPr/>
        </p:nvPicPr>
        <p:blipFill>
          <a:blip r:embed="rId3">
            <a:alphaModFix/>
          </a:blip>
          <a:stretch>
            <a:fillRect/>
          </a:stretch>
        </p:blipFill>
        <p:spPr>
          <a:xfrm>
            <a:off x="181100" y="1366025"/>
            <a:ext cx="905149" cy="905149"/>
          </a:xfrm>
          <a:prstGeom prst="rect">
            <a:avLst/>
          </a:prstGeom>
          <a:noFill/>
          <a:ln>
            <a:noFill/>
          </a:ln>
        </p:spPr>
      </p:pic>
      <p:sp>
        <p:nvSpPr>
          <p:cNvPr id="853" name="Google Shape;853;g34d2176635f_3_21"/>
          <p:cNvSpPr txBox="1"/>
          <p:nvPr/>
        </p:nvSpPr>
        <p:spPr>
          <a:xfrm>
            <a:off x="1166600" y="2799175"/>
            <a:ext cx="1869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200">
                <a:solidFill>
                  <a:schemeClr val="dk1"/>
                </a:solidFill>
              </a:rPr>
              <a:t>Dữ liệu trong Data Lake thường được lưu ở </a:t>
            </a:r>
            <a:r>
              <a:rPr b="1" lang="en-US" sz="1200">
                <a:solidFill>
                  <a:schemeClr val="dk1"/>
                </a:solidFill>
              </a:rPr>
              <a:t>dạng gốc (raw format)</a:t>
            </a:r>
            <a:r>
              <a:rPr lang="en-US" sz="1200">
                <a:solidFill>
                  <a:schemeClr val="dk1"/>
                </a:solidFill>
              </a:rPr>
              <a:t> cho đến khi có nhu cầu xử lý hoặc phân tích.</a:t>
            </a:r>
            <a:endParaRPr sz="1800">
              <a:solidFill>
                <a:schemeClr val="dk2"/>
              </a:solidFill>
            </a:endParaRPr>
          </a:p>
        </p:txBody>
      </p:sp>
      <p:pic>
        <p:nvPicPr>
          <p:cNvPr id="854" name="Google Shape;854;g34d2176635f_3_21"/>
          <p:cNvPicPr preferRelativeResize="0"/>
          <p:nvPr/>
        </p:nvPicPr>
        <p:blipFill>
          <a:blip r:embed="rId4">
            <a:alphaModFix/>
          </a:blip>
          <a:stretch>
            <a:fillRect/>
          </a:stretch>
        </p:blipFill>
        <p:spPr>
          <a:xfrm>
            <a:off x="79575" y="2684325"/>
            <a:ext cx="1108200" cy="1108200"/>
          </a:xfrm>
          <a:prstGeom prst="rect">
            <a:avLst/>
          </a:prstGeom>
          <a:noFill/>
          <a:ln>
            <a:noFill/>
          </a:ln>
        </p:spPr>
      </p:pic>
      <p:sp>
        <p:nvSpPr>
          <p:cNvPr id="855" name="Google Shape;855;g34d2176635f_3_21"/>
          <p:cNvSpPr txBox="1"/>
          <p:nvPr/>
        </p:nvSpPr>
        <p:spPr>
          <a:xfrm>
            <a:off x="4428563" y="1077650"/>
            <a:ext cx="106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Linh hoạt</a:t>
            </a:r>
            <a:endParaRPr sz="1800">
              <a:solidFill>
                <a:schemeClr val="dk2"/>
              </a:solidFill>
            </a:endParaRPr>
          </a:p>
        </p:txBody>
      </p:sp>
      <p:sp>
        <p:nvSpPr>
          <p:cNvPr id="856" name="Google Shape;856;g34d2176635f_3_21"/>
          <p:cNvSpPr txBox="1"/>
          <p:nvPr/>
        </p:nvSpPr>
        <p:spPr>
          <a:xfrm>
            <a:off x="4382813" y="1709638"/>
            <a:ext cx="115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Chi phí thấp</a:t>
            </a:r>
            <a:endParaRPr sz="1800">
              <a:solidFill>
                <a:schemeClr val="dk2"/>
              </a:solidFill>
            </a:endParaRPr>
          </a:p>
        </p:txBody>
      </p:sp>
      <p:sp>
        <p:nvSpPr>
          <p:cNvPr id="857" name="Google Shape;857;g34d2176635f_3_21"/>
          <p:cNvSpPr txBox="1"/>
          <p:nvPr/>
        </p:nvSpPr>
        <p:spPr>
          <a:xfrm>
            <a:off x="4428563" y="2218388"/>
            <a:ext cx="106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Dễ mở rộng</a:t>
            </a:r>
            <a:endParaRPr sz="1800">
              <a:solidFill>
                <a:schemeClr val="dk2"/>
              </a:solidFill>
            </a:endParaRPr>
          </a:p>
        </p:txBody>
      </p:sp>
      <p:sp>
        <p:nvSpPr>
          <p:cNvPr id="858" name="Google Shape;858;g34d2176635f_3_21"/>
          <p:cNvSpPr txBox="1"/>
          <p:nvPr/>
        </p:nvSpPr>
        <p:spPr>
          <a:xfrm>
            <a:off x="4428563" y="2727150"/>
            <a:ext cx="1153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Hỗ trợ phân tích nâng cao</a:t>
            </a:r>
            <a:endParaRPr sz="1800">
              <a:solidFill>
                <a:schemeClr val="dk2"/>
              </a:solidFill>
            </a:endParaRPr>
          </a:p>
        </p:txBody>
      </p:sp>
      <p:sp>
        <p:nvSpPr>
          <p:cNvPr id="859" name="Google Shape;859;g34d2176635f_3_21"/>
          <p:cNvSpPr txBox="1"/>
          <p:nvPr/>
        </p:nvSpPr>
        <p:spPr>
          <a:xfrm>
            <a:off x="4392863" y="3526000"/>
            <a:ext cx="122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Tích hợp với hệ thống BI,AI/ML</a:t>
            </a:r>
            <a:endParaRPr sz="1800">
              <a:solidFill>
                <a:schemeClr val="dk2"/>
              </a:solidFill>
            </a:endParaRPr>
          </a:p>
        </p:txBody>
      </p:sp>
      <p:pic>
        <p:nvPicPr>
          <p:cNvPr id="860" name="Google Shape;860;g34d2176635f_3_21"/>
          <p:cNvPicPr preferRelativeResize="0"/>
          <p:nvPr/>
        </p:nvPicPr>
        <p:blipFill>
          <a:blip r:embed="rId5">
            <a:alphaModFix/>
          </a:blip>
          <a:stretch>
            <a:fillRect/>
          </a:stretch>
        </p:blipFill>
        <p:spPr>
          <a:xfrm>
            <a:off x="3582538" y="897813"/>
            <a:ext cx="728975" cy="728975"/>
          </a:xfrm>
          <a:prstGeom prst="rect">
            <a:avLst/>
          </a:prstGeom>
          <a:noFill/>
          <a:ln>
            <a:noFill/>
          </a:ln>
        </p:spPr>
      </p:pic>
      <p:pic>
        <p:nvPicPr>
          <p:cNvPr id="861" name="Google Shape;861;g34d2176635f_3_21"/>
          <p:cNvPicPr preferRelativeResize="0"/>
          <p:nvPr/>
        </p:nvPicPr>
        <p:blipFill>
          <a:blip r:embed="rId6">
            <a:alphaModFix/>
          </a:blip>
          <a:stretch>
            <a:fillRect/>
          </a:stretch>
        </p:blipFill>
        <p:spPr>
          <a:xfrm>
            <a:off x="3526238" y="1454500"/>
            <a:ext cx="728975" cy="587725"/>
          </a:xfrm>
          <a:prstGeom prst="rect">
            <a:avLst/>
          </a:prstGeom>
          <a:noFill/>
          <a:ln>
            <a:noFill/>
          </a:ln>
        </p:spPr>
      </p:pic>
      <p:pic>
        <p:nvPicPr>
          <p:cNvPr id="862" name="Google Shape;862;g34d2176635f_3_21"/>
          <p:cNvPicPr preferRelativeResize="0"/>
          <p:nvPr/>
        </p:nvPicPr>
        <p:blipFill>
          <a:blip r:embed="rId7">
            <a:alphaModFix/>
          </a:blip>
          <a:stretch>
            <a:fillRect/>
          </a:stretch>
        </p:blipFill>
        <p:spPr>
          <a:xfrm>
            <a:off x="3596863" y="2102625"/>
            <a:ext cx="587725" cy="587725"/>
          </a:xfrm>
          <a:prstGeom prst="rect">
            <a:avLst/>
          </a:prstGeom>
          <a:noFill/>
          <a:ln>
            <a:noFill/>
          </a:ln>
        </p:spPr>
      </p:pic>
      <p:pic>
        <p:nvPicPr>
          <p:cNvPr id="863" name="Google Shape;863;g34d2176635f_3_21"/>
          <p:cNvPicPr preferRelativeResize="0"/>
          <p:nvPr/>
        </p:nvPicPr>
        <p:blipFill>
          <a:blip r:embed="rId8">
            <a:alphaModFix/>
          </a:blip>
          <a:stretch>
            <a:fillRect/>
          </a:stretch>
        </p:blipFill>
        <p:spPr>
          <a:xfrm>
            <a:off x="3596850" y="2750750"/>
            <a:ext cx="587725" cy="587725"/>
          </a:xfrm>
          <a:prstGeom prst="rect">
            <a:avLst/>
          </a:prstGeom>
          <a:noFill/>
          <a:ln>
            <a:noFill/>
          </a:ln>
        </p:spPr>
      </p:pic>
      <p:pic>
        <p:nvPicPr>
          <p:cNvPr id="864" name="Google Shape;864;g34d2176635f_3_21"/>
          <p:cNvPicPr preferRelativeResize="0"/>
          <p:nvPr/>
        </p:nvPicPr>
        <p:blipFill>
          <a:blip r:embed="rId9">
            <a:alphaModFix/>
          </a:blip>
          <a:stretch>
            <a:fillRect/>
          </a:stretch>
        </p:blipFill>
        <p:spPr>
          <a:xfrm>
            <a:off x="3570275" y="3575000"/>
            <a:ext cx="640900" cy="640900"/>
          </a:xfrm>
          <a:prstGeom prst="rect">
            <a:avLst/>
          </a:prstGeom>
          <a:noFill/>
          <a:ln>
            <a:noFill/>
          </a:ln>
        </p:spPr>
      </p:pic>
      <p:pic>
        <p:nvPicPr>
          <p:cNvPr id="865" name="Google Shape;865;g34d2176635f_3_21"/>
          <p:cNvPicPr preferRelativeResize="0"/>
          <p:nvPr/>
        </p:nvPicPr>
        <p:blipFill>
          <a:blip r:embed="rId10">
            <a:alphaModFix/>
          </a:blip>
          <a:stretch>
            <a:fillRect/>
          </a:stretch>
        </p:blipFill>
        <p:spPr>
          <a:xfrm>
            <a:off x="5896550" y="960943"/>
            <a:ext cx="1224900" cy="2072038"/>
          </a:xfrm>
          <a:prstGeom prst="rect">
            <a:avLst/>
          </a:prstGeom>
          <a:noFill/>
          <a:ln>
            <a:noFill/>
          </a:ln>
        </p:spPr>
      </p:pic>
      <p:sp>
        <p:nvSpPr>
          <p:cNvPr id="866" name="Google Shape;866;g34d2176635f_3_21"/>
          <p:cNvSpPr txBox="1"/>
          <p:nvPr/>
        </p:nvSpPr>
        <p:spPr>
          <a:xfrm>
            <a:off x="7134900" y="1086138"/>
            <a:ext cx="1510200" cy="22950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None/>
            </a:pPr>
            <a:r>
              <a:rPr lang="en-US" sz="1200">
                <a:solidFill>
                  <a:schemeClr val="dk1"/>
                </a:solidFill>
              </a:rPr>
              <a:t>Thu thập dữ liệu từ các nguồn ngay lập tức vào Data Lake.</a:t>
            </a:r>
            <a:endParaRPr sz="1200">
              <a:solidFill>
                <a:schemeClr val="dk1"/>
              </a:solidFill>
            </a:endParaRPr>
          </a:p>
          <a:p>
            <a:pPr indent="0" lvl="0" marL="0" rtl="0" algn="l">
              <a:lnSpc>
                <a:spcPct val="115833"/>
              </a:lnSpc>
              <a:spcBef>
                <a:spcPts val="0"/>
              </a:spcBef>
              <a:spcAft>
                <a:spcPts val="0"/>
              </a:spcAft>
              <a:buNone/>
            </a:pPr>
            <a:r>
              <a:t/>
            </a:r>
            <a:endParaRPr sz="1200">
              <a:solidFill>
                <a:schemeClr val="dk1"/>
              </a:solidFill>
            </a:endParaRPr>
          </a:p>
          <a:p>
            <a:pPr indent="0" lvl="0" marL="0" rtl="0" algn="l">
              <a:lnSpc>
                <a:spcPct val="115833"/>
              </a:lnSpc>
              <a:spcBef>
                <a:spcPts val="0"/>
              </a:spcBef>
              <a:spcAft>
                <a:spcPts val="0"/>
              </a:spcAft>
              <a:buNone/>
            </a:pPr>
            <a:r>
              <a:t/>
            </a:r>
            <a:endParaRPr sz="1200">
              <a:solidFill>
                <a:schemeClr val="dk1"/>
              </a:solidFill>
            </a:endParaRPr>
          </a:p>
          <a:p>
            <a:pPr indent="0" lvl="0" marL="0" rtl="0" algn="l">
              <a:lnSpc>
                <a:spcPct val="115833"/>
              </a:lnSpc>
              <a:spcBef>
                <a:spcPts val="0"/>
              </a:spcBef>
              <a:spcAft>
                <a:spcPts val="0"/>
              </a:spcAft>
              <a:buNone/>
            </a:pPr>
            <a:r>
              <a:rPr lang="en-US" sz="1200">
                <a:solidFill>
                  <a:schemeClr val="dk1"/>
                </a:solidFill>
              </a:rPr>
              <a:t>Sau đó mới xây dựng các tầng xử lý, phân tích và báo cáo.</a:t>
            </a:r>
            <a:endParaRPr sz="1200">
              <a:solidFill>
                <a:schemeClr val="dk1"/>
              </a:solidFill>
            </a:endParaRPr>
          </a:p>
          <a:p>
            <a:pPr indent="0" lvl="0" marL="0" rtl="0" algn="l">
              <a:spcBef>
                <a:spcPts val="0"/>
              </a:spcBef>
              <a:spcAft>
                <a:spcPts val="0"/>
              </a:spcAft>
              <a:buNone/>
            </a:pPr>
            <a:r>
              <a:t/>
            </a:r>
            <a:endParaRPr sz="1200">
              <a:solidFill>
                <a:schemeClr val="dk2"/>
              </a:solidFill>
            </a:endParaRPr>
          </a:p>
        </p:txBody>
      </p:sp>
      <p:pic>
        <p:nvPicPr>
          <p:cNvPr id="867" name="Google Shape;867;g34d2176635f_3_21"/>
          <p:cNvPicPr preferRelativeResize="0"/>
          <p:nvPr/>
        </p:nvPicPr>
        <p:blipFill>
          <a:blip r:embed="rId11">
            <a:alphaModFix/>
          </a:blip>
          <a:stretch>
            <a:fillRect/>
          </a:stretch>
        </p:blipFill>
        <p:spPr>
          <a:xfrm>
            <a:off x="6459224" y="3338474"/>
            <a:ext cx="418200" cy="418200"/>
          </a:xfrm>
          <a:prstGeom prst="rect">
            <a:avLst/>
          </a:prstGeom>
          <a:noFill/>
          <a:ln>
            <a:noFill/>
          </a:ln>
        </p:spPr>
      </p:pic>
      <p:sp>
        <p:nvSpPr>
          <p:cNvPr id="868" name="Google Shape;868;g34d2176635f_3_21"/>
          <p:cNvSpPr txBox="1"/>
          <p:nvPr/>
        </p:nvSpPr>
        <p:spPr>
          <a:xfrm>
            <a:off x="7121450" y="3253600"/>
            <a:ext cx="1869000" cy="10113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Clr>
                <a:schemeClr val="dk1"/>
              </a:buClr>
              <a:buSzPts val="1100"/>
              <a:buFont typeface="Arial"/>
              <a:buNone/>
            </a:pPr>
            <a:r>
              <a:rPr lang="en-US" sz="1200">
                <a:solidFill>
                  <a:schemeClr val="dk1"/>
                </a:solidFill>
              </a:rPr>
              <a:t>Phù hợp với tổ chức cần nhanh chóng thu thập dữ liệu, linh hoạt thay đổi quy trình.</a:t>
            </a:r>
            <a:endParaRPr sz="1800">
              <a:solidFill>
                <a:schemeClr val="dk2"/>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34d2176635f_3_106"/>
          <p:cNvSpPr txBox="1"/>
          <p:nvPr/>
        </p:nvSpPr>
        <p:spPr>
          <a:xfrm>
            <a:off x="525175" y="1817825"/>
            <a:ext cx="4728900" cy="18516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None/>
            </a:pPr>
            <a:r>
              <a:rPr lang="en-US" sz="1300">
                <a:solidFill>
                  <a:schemeClr val="dk1"/>
                </a:solidFill>
              </a:rPr>
              <a:t>Xác định rõ nguồn dữ liệu hiện tại và tương lai.</a:t>
            </a:r>
            <a:endParaRPr sz="1300">
              <a:solidFill>
                <a:schemeClr val="dk1"/>
              </a:solidFill>
            </a:endParaRPr>
          </a:p>
          <a:p>
            <a:pPr indent="0" lvl="0" marL="0" rtl="0" algn="l">
              <a:lnSpc>
                <a:spcPct val="115833"/>
              </a:lnSpc>
              <a:spcBef>
                <a:spcPts val="800"/>
              </a:spcBef>
              <a:spcAft>
                <a:spcPts val="0"/>
              </a:spcAft>
              <a:buNone/>
            </a:pPr>
            <a:r>
              <a:rPr lang="en-US" sz="1300">
                <a:solidFill>
                  <a:schemeClr val="dk1"/>
                </a:solidFill>
              </a:rPr>
              <a:t>Hiểu rõ kích thước, loại, tốc độ dữ liệu.</a:t>
            </a:r>
            <a:endParaRPr sz="1300">
              <a:solidFill>
                <a:schemeClr val="dk1"/>
              </a:solidFill>
            </a:endParaRPr>
          </a:p>
          <a:p>
            <a:pPr indent="0" lvl="0" marL="0" rtl="0" algn="l">
              <a:lnSpc>
                <a:spcPct val="115833"/>
              </a:lnSpc>
              <a:spcBef>
                <a:spcPts val="800"/>
              </a:spcBef>
              <a:spcAft>
                <a:spcPts val="0"/>
              </a:spcAft>
              <a:buNone/>
            </a:pPr>
            <a:r>
              <a:rPr lang="en-US" sz="1300">
                <a:solidFill>
                  <a:schemeClr val="dk1"/>
                </a:solidFill>
              </a:rPr>
              <a:t>Data lake không ép buộc phải có cấu trúc cụ thể lúc ingest dữ liệu → linh hoạt.</a:t>
            </a:r>
            <a:endParaRPr sz="1300">
              <a:solidFill>
                <a:schemeClr val="dk1"/>
              </a:solidFill>
            </a:endParaRPr>
          </a:p>
          <a:p>
            <a:pPr indent="0" lvl="0" marL="0" rtl="0" algn="l">
              <a:lnSpc>
                <a:spcPct val="115833"/>
              </a:lnSpc>
              <a:spcBef>
                <a:spcPts val="800"/>
              </a:spcBef>
              <a:spcAft>
                <a:spcPts val="800"/>
              </a:spcAft>
              <a:buNone/>
            </a:pPr>
            <a:r>
              <a:rPr lang="en-US" sz="1300">
                <a:solidFill>
                  <a:schemeClr val="dk1"/>
                </a:solidFill>
              </a:rPr>
              <a:t>Tuy nhiên cần tổ chức các lớp (layer) để tránh hỗn loạn (data swamp).</a:t>
            </a:r>
            <a:endParaRPr sz="1300">
              <a:solidFill>
                <a:schemeClr val="dk2"/>
              </a:solidFill>
            </a:endParaRPr>
          </a:p>
        </p:txBody>
      </p:sp>
      <p:cxnSp>
        <p:nvCxnSpPr>
          <p:cNvPr id="874" name="Google Shape;874;g34d2176635f_3_106"/>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875" name="Google Shape;875;g34d2176635f_3_106"/>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Thiết kế Data Lake</a:t>
            </a:r>
            <a:endParaRPr b="0" i="0" sz="1400" u="none" cap="none" strike="noStrike">
              <a:solidFill>
                <a:srgbClr val="000000"/>
              </a:solidFill>
              <a:latin typeface="Arial"/>
              <a:ea typeface="Arial"/>
              <a:cs typeface="Arial"/>
              <a:sym typeface="Arial"/>
            </a:endParaRPr>
          </a:p>
        </p:txBody>
      </p:sp>
      <p:cxnSp>
        <p:nvCxnSpPr>
          <p:cNvPr id="876" name="Google Shape;876;g34d2176635f_3_106"/>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877" name="Google Shape;877;g34d2176635f_3_106"/>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878" name="Google Shape;878;g34d2176635f_3_106"/>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27</a:t>
            </a:r>
            <a:endParaRPr b="0" i="0" sz="1400" u="none" cap="none" strike="noStrike">
              <a:solidFill>
                <a:srgbClr val="000000"/>
              </a:solidFill>
              <a:latin typeface="Arial"/>
              <a:ea typeface="Arial"/>
              <a:cs typeface="Arial"/>
              <a:sym typeface="Arial"/>
            </a:endParaRPr>
          </a:p>
        </p:txBody>
      </p:sp>
      <p:pic>
        <p:nvPicPr>
          <p:cNvPr id="879" name="Google Shape;879;g34d2176635f_3_106"/>
          <p:cNvPicPr preferRelativeResize="0"/>
          <p:nvPr/>
        </p:nvPicPr>
        <p:blipFill>
          <a:blip r:embed="rId3">
            <a:alphaModFix/>
          </a:blip>
          <a:stretch>
            <a:fillRect/>
          </a:stretch>
        </p:blipFill>
        <p:spPr>
          <a:xfrm>
            <a:off x="5760500" y="1548713"/>
            <a:ext cx="2158750" cy="2158750"/>
          </a:xfrm>
          <a:prstGeom prst="rect">
            <a:avLst/>
          </a:prstGeom>
          <a:noFill/>
          <a:ln>
            <a:noFill/>
          </a:ln>
        </p:spPr>
      </p:pic>
      <p:sp>
        <p:nvSpPr>
          <p:cNvPr id="880" name="Google Shape;880;g34d2176635f_3_106"/>
          <p:cNvSpPr/>
          <p:nvPr/>
        </p:nvSpPr>
        <p:spPr>
          <a:xfrm>
            <a:off x="114062" y="634494"/>
            <a:ext cx="2983800" cy="388500"/>
          </a:xfrm>
          <a:prstGeom prst="homePlate">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Những lưu ý khi thiết kế</a:t>
            </a:r>
            <a:endParaRPr/>
          </a:p>
        </p:txBody>
      </p:sp>
      <p:sp>
        <p:nvSpPr>
          <p:cNvPr id="881" name="Google Shape;881;g34d2176635f_3_106"/>
          <p:cNvSpPr/>
          <p:nvPr/>
        </p:nvSpPr>
        <p:spPr>
          <a:xfrm>
            <a:off x="3067754" y="628625"/>
            <a:ext cx="2983800" cy="400200"/>
          </a:xfrm>
          <a:prstGeom prst="chevron">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Các layer trong Data Lake</a:t>
            </a:r>
            <a:endParaRPr/>
          </a:p>
        </p:txBody>
      </p:sp>
      <p:sp>
        <p:nvSpPr>
          <p:cNvPr id="882" name="Google Shape;882;g34d2176635f_3_106"/>
          <p:cNvSpPr/>
          <p:nvPr/>
        </p:nvSpPr>
        <p:spPr>
          <a:xfrm>
            <a:off x="6046134" y="628625"/>
            <a:ext cx="2983800" cy="400200"/>
          </a:xfrm>
          <a:prstGeom prst="chevron">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So sánh với Data Warehouse</a:t>
            </a:r>
            <a:endParaRPr/>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cxnSp>
        <p:nvCxnSpPr>
          <p:cNvPr id="887" name="Google Shape;887;g34d2176635f_3_279"/>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888" name="Google Shape;888;g34d2176635f_3_279"/>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Thiết kế Data Lake</a:t>
            </a:r>
            <a:endParaRPr b="0" i="0" sz="1400" u="none" cap="none" strike="noStrike">
              <a:solidFill>
                <a:srgbClr val="000000"/>
              </a:solidFill>
              <a:latin typeface="Arial"/>
              <a:ea typeface="Arial"/>
              <a:cs typeface="Arial"/>
              <a:sym typeface="Arial"/>
            </a:endParaRPr>
          </a:p>
        </p:txBody>
      </p:sp>
      <p:cxnSp>
        <p:nvCxnSpPr>
          <p:cNvPr id="889" name="Google Shape;889;g34d2176635f_3_279"/>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890" name="Google Shape;890;g34d2176635f_3_279"/>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891" name="Google Shape;891;g34d2176635f_3_279"/>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27</a:t>
            </a:r>
            <a:endParaRPr b="0" i="0" sz="1400" u="none" cap="none" strike="noStrike">
              <a:solidFill>
                <a:srgbClr val="000000"/>
              </a:solidFill>
              <a:latin typeface="Arial"/>
              <a:ea typeface="Arial"/>
              <a:cs typeface="Arial"/>
              <a:sym typeface="Arial"/>
            </a:endParaRPr>
          </a:p>
        </p:txBody>
      </p:sp>
      <p:pic>
        <p:nvPicPr>
          <p:cNvPr id="892" name="Google Shape;892;g34d2176635f_3_279"/>
          <p:cNvPicPr preferRelativeResize="0"/>
          <p:nvPr/>
        </p:nvPicPr>
        <p:blipFill>
          <a:blip r:embed="rId3">
            <a:alphaModFix/>
          </a:blip>
          <a:stretch>
            <a:fillRect/>
          </a:stretch>
        </p:blipFill>
        <p:spPr>
          <a:xfrm>
            <a:off x="1055097" y="1221297"/>
            <a:ext cx="7122850" cy="2916975"/>
          </a:xfrm>
          <a:prstGeom prst="rect">
            <a:avLst/>
          </a:prstGeom>
          <a:noFill/>
          <a:ln>
            <a:noFill/>
          </a:ln>
        </p:spPr>
      </p:pic>
      <p:sp>
        <p:nvSpPr>
          <p:cNvPr id="893" name="Google Shape;893;g34d2176635f_3_279"/>
          <p:cNvSpPr/>
          <p:nvPr/>
        </p:nvSpPr>
        <p:spPr>
          <a:xfrm>
            <a:off x="114062" y="634494"/>
            <a:ext cx="2983800" cy="388500"/>
          </a:xfrm>
          <a:prstGeom prst="homePlate">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Những lưu ý khi thiết kế</a:t>
            </a:r>
            <a:endParaRPr/>
          </a:p>
        </p:txBody>
      </p:sp>
      <p:sp>
        <p:nvSpPr>
          <p:cNvPr id="894" name="Google Shape;894;g34d2176635f_3_279"/>
          <p:cNvSpPr/>
          <p:nvPr/>
        </p:nvSpPr>
        <p:spPr>
          <a:xfrm>
            <a:off x="3080104" y="610650"/>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Các layer trong Data Lake</a:t>
            </a:r>
            <a:endParaRPr/>
          </a:p>
        </p:txBody>
      </p:sp>
      <p:sp>
        <p:nvSpPr>
          <p:cNvPr id="895" name="Google Shape;895;g34d2176635f_3_279"/>
          <p:cNvSpPr/>
          <p:nvPr/>
        </p:nvSpPr>
        <p:spPr>
          <a:xfrm>
            <a:off x="6046134" y="628625"/>
            <a:ext cx="2983800" cy="400200"/>
          </a:xfrm>
          <a:prstGeom prst="chevron">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So sánh với Data Warehouse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cxnSp>
        <p:nvCxnSpPr>
          <p:cNvPr id="82" name="Google Shape;82;p4"/>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83" name="Google Shape;83;p4"/>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84" name="Google Shape;84;p4"/>
          <p:cNvSpPr txBox="1"/>
          <p:nvPr/>
        </p:nvSpPr>
        <p:spPr>
          <a:xfrm>
            <a:off x="8725701" y="4835723"/>
            <a:ext cx="4183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03</a:t>
            </a:r>
            <a:endParaRPr b="0" i="0" sz="1400" u="none" cap="none" strike="noStrike">
              <a:solidFill>
                <a:srgbClr val="000000"/>
              </a:solidFill>
              <a:latin typeface="Arial"/>
              <a:ea typeface="Arial"/>
              <a:cs typeface="Arial"/>
              <a:sym typeface="Arial"/>
            </a:endParaRPr>
          </a:p>
        </p:txBody>
      </p:sp>
      <p:cxnSp>
        <p:nvCxnSpPr>
          <p:cNvPr id="85" name="Google Shape;85;p4"/>
          <p:cNvCxnSpPr/>
          <p:nvPr/>
        </p:nvCxnSpPr>
        <p:spPr>
          <a:xfrm>
            <a:off x="708175" y="2129150"/>
            <a:ext cx="0" cy="2411400"/>
          </a:xfrm>
          <a:prstGeom prst="straightConnector1">
            <a:avLst/>
          </a:prstGeom>
          <a:noFill/>
          <a:ln cap="flat" cmpd="sng" w="38100">
            <a:solidFill>
              <a:srgbClr val="002B65"/>
            </a:solidFill>
            <a:prstDash val="solid"/>
            <a:round/>
            <a:headEnd len="sm" w="sm" type="none"/>
            <a:tailEnd len="sm" w="sm" type="none"/>
          </a:ln>
        </p:spPr>
      </p:cxnSp>
      <p:sp>
        <p:nvSpPr>
          <p:cNvPr id="86" name="Google Shape;86;p4"/>
          <p:cNvSpPr txBox="1"/>
          <p:nvPr/>
        </p:nvSpPr>
        <p:spPr>
          <a:xfrm>
            <a:off x="891975" y="23308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rgbClr val="002B65"/>
                </a:solidFill>
                <a:latin typeface="Montserrat Medium"/>
                <a:ea typeface="Montserrat Medium"/>
                <a:cs typeface="Montserrat Medium"/>
                <a:sym typeface="Montserrat Medium"/>
              </a:rPr>
              <a:t>01</a:t>
            </a:r>
            <a:endParaRPr b="0" i="0" sz="5100" u="none" cap="none" strike="noStrike">
              <a:solidFill>
                <a:srgbClr val="002B65"/>
              </a:solidFill>
              <a:latin typeface="Montserrat Medium"/>
              <a:ea typeface="Montserrat Medium"/>
              <a:cs typeface="Montserrat Medium"/>
              <a:sym typeface="Montserrat Medium"/>
            </a:endParaRPr>
          </a:p>
        </p:txBody>
      </p:sp>
      <p:sp>
        <p:nvSpPr>
          <p:cNvPr id="87" name="Google Shape;87;p4"/>
          <p:cNvSpPr txBox="1"/>
          <p:nvPr/>
        </p:nvSpPr>
        <p:spPr>
          <a:xfrm>
            <a:off x="891975" y="32116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lang="en-US" sz="5100">
                <a:solidFill>
                  <a:srgbClr val="002B65"/>
                </a:solidFill>
                <a:latin typeface="Montserrat Medium"/>
                <a:ea typeface="Montserrat Medium"/>
                <a:cs typeface="Montserrat Medium"/>
                <a:sym typeface="Montserrat Medium"/>
              </a:rPr>
              <a:t>Hệ thống nguồn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cxnSp>
        <p:nvCxnSpPr>
          <p:cNvPr id="900" name="Google Shape;900;g34d2176635f_3_294"/>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901" name="Google Shape;901;g34d2176635f_3_294"/>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Thiết kế Data Lake</a:t>
            </a:r>
            <a:endParaRPr b="0" i="0" sz="1400" u="none" cap="none" strike="noStrike">
              <a:solidFill>
                <a:srgbClr val="000000"/>
              </a:solidFill>
              <a:latin typeface="Arial"/>
              <a:ea typeface="Arial"/>
              <a:cs typeface="Arial"/>
              <a:sym typeface="Arial"/>
            </a:endParaRPr>
          </a:p>
        </p:txBody>
      </p:sp>
      <p:sp>
        <p:nvSpPr>
          <p:cNvPr id="902" name="Google Shape;902;g34d2176635f_3_294"/>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28</a:t>
            </a:r>
            <a:endParaRPr b="0" i="0" sz="1400" u="none" cap="none" strike="noStrike">
              <a:solidFill>
                <a:srgbClr val="000000"/>
              </a:solidFill>
              <a:latin typeface="Arial"/>
              <a:ea typeface="Arial"/>
              <a:cs typeface="Arial"/>
              <a:sym typeface="Arial"/>
            </a:endParaRPr>
          </a:p>
        </p:txBody>
      </p:sp>
      <p:graphicFrame>
        <p:nvGraphicFramePr>
          <p:cNvPr id="903" name="Google Shape;903;g34d2176635f_3_294"/>
          <p:cNvGraphicFramePr/>
          <p:nvPr/>
        </p:nvGraphicFramePr>
        <p:xfrm>
          <a:off x="451763" y="1267750"/>
          <a:ext cx="3000000" cy="3000000"/>
        </p:xfrm>
        <a:graphic>
          <a:graphicData uri="http://schemas.openxmlformats.org/drawingml/2006/table">
            <a:tbl>
              <a:tblPr>
                <a:solidFill>
                  <a:srgbClr val="FBFBFB"/>
                </a:solidFill>
                <a:tableStyleId>{4D742241-346C-4F74-8D14-CCCEB0BC413D}</a:tableStyleId>
              </a:tblPr>
              <a:tblGrid>
                <a:gridCol w="798875"/>
                <a:gridCol w="3299650"/>
                <a:gridCol w="4141925"/>
              </a:tblGrid>
              <a:tr h="539850">
                <a:tc>
                  <a:txBody>
                    <a:bodyPr/>
                    <a:lstStyle/>
                    <a:p>
                      <a:pPr indent="0" lvl="0" marL="0" rtl="0" algn="ctr">
                        <a:lnSpc>
                          <a:spcPct val="115000"/>
                        </a:lnSpc>
                        <a:spcBef>
                          <a:spcPts val="1200"/>
                        </a:spcBef>
                        <a:spcAft>
                          <a:spcPts val="1200"/>
                        </a:spcAft>
                        <a:buNone/>
                      </a:pPr>
                      <a:r>
                        <a:rPr b="1" lang="en-US" sz="1100">
                          <a:highlight>
                            <a:srgbClr val="FBFBFB"/>
                          </a:highlight>
                        </a:rPr>
                        <a:t>Đặc điểm </a:t>
                      </a:r>
                      <a:endParaRPr b="1" sz="1100">
                        <a:highlight>
                          <a:srgbClr val="FBFBFB"/>
                        </a:highlight>
                      </a:endParaRPr>
                    </a:p>
                  </a:txBody>
                  <a:tcPr marT="9525" marB="9525" marR="9525" marL="9525"/>
                </a:tc>
                <a:tc>
                  <a:txBody>
                    <a:bodyPr/>
                    <a:lstStyle/>
                    <a:p>
                      <a:pPr indent="0" lvl="0" marL="0" rtl="0" algn="ctr">
                        <a:lnSpc>
                          <a:spcPct val="115000"/>
                        </a:lnSpc>
                        <a:spcBef>
                          <a:spcPts val="1200"/>
                        </a:spcBef>
                        <a:spcAft>
                          <a:spcPts val="1200"/>
                        </a:spcAft>
                        <a:buNone/>
                      </a:pPr>
                      <a:r>
                        <a:rPr b="1" lang="en-US" sz="1100">
                          <a:highlight>
                            <a:srgbClr val="FBFBFB"/>
                          </a:highlight>
                        </a:rPr>
                        <a:t>Data Warehouse</a:t>
                      </a:r>
                      <a:endParaRPr b="1" sz="1100">
                        <a:highlight>
                          <a:srgbClr val="FBFBFB"/>
                        </a:highlight>
                      </a:endParaRPr>
                    </a:p>
                  </a:txBody>
                  <a:tcPr marT="9525" marB="9525" marR="9525" marL="9525"/>
                </a:tc>
                <a:tc>
                  <a:txBody>
                    <a:bodyPr/>
                    <a:lstStyle/>
                    <a:p>
                      <a:pPr indent="0" lvl="0" marL="0" rtl="0" algn="ctr">
                        <a:lnSpc>
                          <a:spcPct val="115000"/>
                        </a:lnSpc>
                        <a:spcBef>
                          <a:spcPts val="1200"/>
                        </a:spcBef>
                        <a:spcAft>
                          <a:spcPts val="1200"/>
                        </a:spcAft>
                        <a:buNone/>
                      </a:pPr>
                      <a:r>
                        <a:rPr b="1" lang="en-US" sz="1100">
                          <a:highlight>
                            <a:srgbClr val="FBFBFB"/>
                          </a:highlight>
                        </a:rPr>
                        <a:t>Data Lake</a:t>
                      </a:r>
                      <a:endParaRPr b="1" sz="1100">
                        <a:highlight>
                          <a:srgbClr val="FBFBFB"/>
                        </a:highlight>
                      </a:endParaRPr>
                    </a:p>
                  </a:txBody>
                  <a:tcPr marT="9525" marB="9525" marR="9525" marL="9525"/>
                </a:tc>
              </a:tr>
              <a:tr h="739775">
                <a:tc>
                  <a:txBody>
                    <a:bodyPr/>
                    <a:lstStyle/>
                    <a:p>
                      <a:pPr indent="0" lvl="0" marL="0" rtl="0" algn="l">
                        <a:lnSpc>
                          <a:spcPct val="115000"/>
                        </a:lnSpc>
                        <a:spcBef>
                          <a:spcPts val="1200"/>
                        </a:spcBef>
                        <a:spcAft>
                          <a:spcPts val="1200"/>
                        </a:spcAft>
                        <a:buNone/>
                      </a:pPr>
                      <a:r>
                        <a:rPr lang="en-US" sz="1100">
                          <a:highlight>
                            <a:srgbClr val="FBFBFB"/>
                          </a:highlight>
                        </a:rPr>
                        <a:t>Dữ liệu</a:t>
                      </a:r>
                      <a:endParaRPr sz="1100">
                        <a:highlight>
                          <a:srgbClr val="FBFBFB"/>
                        </a:highlight>
                      </a:endParaRPr>
                    </a:p>
                  </a:txBody>
                  <a:tcPr marT="9525" marB="9525" marR="9525" marL="9525"/>
                </a:tc>
                <a:tc>
                  <a:txBody>
                    <a:bodyPr/>
                    <a:lstStyle/>
                    <a:p>
                      <a:pPr indent="0" lvl="0" marL="0" rtl="0" algn="l">
                        <a:lnSpc>
                          <a:spcPct val="115000"/>
                        </a:lnSpc>
                        <a:spcBef>
                          <a:spcPts val="1200"/>
                        </a:spcBef>
                        <a:spcAft>
                          <a:spcPts val="1200"/>
                        </a:spcAft>
                        <a:buNone/>
                      </a:pPr>
                      <a:r>
                        <a:rPr lang="en-US" sz="1100">
                          <a:highlight>
                            <a:srgbClr val="FBFBFB"/>
                          </a:highlight>
                        </a:rPr>
                        <a:t>Dữ liệu quan hệ từ hệ thống giao dịch, cơ sở dữ liệu vận hành và ứng dụng lĩnh vực kinh doanh</a:t>
                      </a:r>
                      <a:endParaRPr sz="1100">
                        <a:highlight>
                          <a:srgbClr val="FBFBFB"/>
                        </a:highlight>
                      </a:endParaRPr>
                    </a:p>
                  </a:txBody>
                  <a:tcPr marT="9525" marB="9525" marR="9525" marL="9525"/>
                </a:tc>
                <a:tc>
                  <a:txBody>
                    <a:bodyPr/>
                    <a:lstStyle/>
                    <a:p>
                      <a:pPr indent="0" lvl="0" marL="0" rtl="0" algn="l">
                        <a:lnSpc>
                          <a:spcPct val="115000"/>
                        </a:lnSpc>
                        <a:spcBef>
                          <a:spcPts val="1200"/>
                        </a:spcBef>
                        <a:spcAft>
                          <a:spcPts val="1200"/>
                        </a:spcAft>
                        <a:buNone/>
                      </a:pPr>
                      <a:r>
                        <a:rPr lang="en-US" sz="1100">
                          <a:highlight>
                            <a:srgbClr val="FBFBFB"/>
                          </a:highlight>
                        </a:rPr>
                        <a:t>Tất cả dữ liệu, bao gồm dữ liệu có cấu trúc, bán cấu trúc và phi cấu trúc</a:t>
                      </a:r>
                      <a:endParaRPr sz="1100">
                        <a:highlight>
                          <a:srgbClr val="FBFBFB"/>
                        </a:highlight>
                      </a:endParaRPr>
                    </a:p>
                  </a:txBody>
                  <a:tcPr marT="9525" marB="9525" marR="9525" marL="9525"/>
                </a:tc>
              </a:tr>
              <a:tr h="1299600">
                <a:tc>
                  <a:txBody>
                    <a:bodyPr/>
                    <a:lstStyle/>
                    <a:p>
                      <a:pPr indent="0" lvl="0" marL="0" rtl="0" algn="l">
                        <a:lnSpc>
                          <a:spcPct val="115000"/>
                        </a:lnSpc>
                        <a:spcBef>
                          <a:spcPts val="1200"/>
                        </a:spcBef>
                        <a:spcAft>
                          <a:spcPts val="1200"/>
                        </a:spcAft>
                        <a:buNone/>
                      </a:pPr>
                      <a:r>
                        <a:rPr lang="en-US" sz="1100">
                          <a:highlight>
                            <a:srgbClr val="FBFBFB"/>
                          </a:highlight>
                        </a:rPr>
                        <a:t>Lược đồ</a:t>
                      </a:r>
                      <a:endParaRPr sz="1100">
                        <a:highlight>
                          <a:srgbClr val="FBFBFB"/>
                        </a:highlight>
                      </a:endParaRPr>
                    </a:p>
                  </a:txBody>
                  <a:tcPr marT="9525" marB="9525" marR="9525" marL="9525"/>
                </a:tc>
                <a:tc>
                  <a:txBody>
                    <a:bodyPr/>
                    <a:lstStyle/>
                    <a:p>
                      <a:pPr indent="0" lvl="0" marL="0" rtl="0" algn="l">
                        <a:lnSpc>
                          <a:spcPct val="115000"/>
                        </a:lnSpc>
                        <a:spcBef>
                          <a:spcPts val="1200"/>
                        </a:spcBef>
                        <a:spcAft>
                          <a:spcPts val="0"/>
                        </a:spcAft>
                        <a:buNone/>
                      </a:pPr>
                      <a:r>
                        <a:rPr lang="en-US" sz="1100">
                          <a:highlight>
                            <a:srgbClr val="FBFBFB"/>
                          </a:highlight>
                        </a:rPr>
                        <a:t>Thường được thiết kế trước khi triển khai kho dữ liệu nhưng cũng có thể được ghi tại thời điểm phân tích</a:t>
                      </a:r>
                      <a:endParaRPr sz="1100">
                        <a:highlight>
                          <a:srgbClr val="FBFBFB"/>
                        </a:highlight>
                      </a:endParaRPr>
                    </a:p>
                    <a:p>
                      <a:pPr indent="0" lvl="0" marL="0" rtl="0" algn="l">
                        <a:lnSpc>
                          <a:spcPct val="115000"/>
                        </a:lnSpc>
                        <a:spcBef>
                          <a:spcPts val="1200"/>
                        </a:spcBef>
                        <a:spcAft>
                          <a:spcPts val="1200"/>
                        </a:spcAft>
                        <a:buNone/>
                      </a:pPr>
                      <a:r>
                        <a:rPr lang="en-US" sz="1100">
                          <a:highlight>
                            <a:srgbClr val="FBFBFB"/>
                          </a:highlight>
                        </a:rPr>
                        <a:t>(lập lược đồ khi ghi hoặc lập lược đồ khi đọc)</a:t>
                      </a:r>
                      <a:endParaRPr sz="1100">
                        <a:highlight>
                          <a:srgbClr val="FBFBFB"/>
                        </a:highlight>
                      </a:endParaRPr>
                    </a:p>
                  </a:txBody>
                  <a:tcPr marT="9525" marB="9525" marR="9525" marL="9525"/>
                </a:tc>
                <a:tc>
                  <a:txBody>
                    <a:bodyPr/>
                    <a:lstStyle/>
                    <a:p>
                      <a:pPr indent="0" lvl="0" marL="0" rtl="0" algn="l">
                        <a:lnSpc>
                          <a:spcPct val="115000"/>
                        </a:lnSpc>
                        <a:spcBef>
                          <a:spcPts val="1200"/>
                        </a:spcBef>
                        <a:spcAft>
                          <a:spcPts val="1200"/>
                        </a:spcAft>
                        <a:buNone/>
                      </a:pPr>
                      <a:r>
                        <a:rPr lang="en-US" sz="1100">
                          <a:highlight>
                            <a:srgbClr val="FBFBFB"/>
                          </a:highlight>
                        </a:rPr>
                        <a:t>Được ghi vào thời điểm phân tích (lập lược đồ khi đọc)</a:t>
                      </a:r>
                      <a:endParaRPr sz="1100">
                        <a:highlight>
                          <a:srgbClr val="FBFBFB"/>
                        </a:highlight>
                      </a:endParaRPr>
                    </a:p>
                  </a:txBody>
                  <a:tcPr marT="9525" marB="9525" marR="9525" marL="9525"/>
                </a:tc>
              </a:tr>
              <a:tr h="739775">
                <a:tc>
                  <a:txBody>
                    <a:bodyPr/>
                    <a:lstStyle/>
                    <a:p>
                      <a:pPr indent="0" lvl="0" marL="0" rtl="0" algn="l">
                        <a:lnSpc>
                          <a:spcPct val="115000"/>
                        </a:lnSpc>
                        <a:spcBef>
                          <a:spcPts val="1200"/>
                        </a:spcBef>
                        <a:spcAft>
                          <a:spcPts val="1200"/>
                        </a:spcAft>
                        <a:buNone/>
                      </a:pPr>
                      <a:r>
                        <a:rPr lang="en-US" sz="1100">
                          <a:highlight>
                            <a:srgbClr val="FBFBFB"/>
                          </a:highlight>
                        </a:rPr>
                        <a:t>Giá/Hiệu năng</a:t>
                      </a:r>
                      <a:endParaRPr sz="1100">
                        <a:highlight>
                          <a:srgbClr val="FBFBFB"/>
                        </a:highlight>
                      </a:endParaRPr>
                    </a:p>
                  </a:txBody>
                  <a:tcPr marT="9525" marB="9525" marR="9525" marL="9525"/>
                </a:tc>
                <a:tc>
                  <a:txBody>
                    <a:bodyPr/>
                    <a:lstStyle/>
                    <a:p>
                      <a:pPr indent="0" lvl="0" marL="0" rtl="0" algn="l">
                        <a:lnSpc>
                          <a:spcPct val="115000"/>
                        </a:lnSpc>
                        <a:spcBef>
                          <a:spcPts val="1200"/>
                        </a:spcBef>
                        <a:spcAft>
                          <a:spcPts val="1200"/>
                        </a:spcAft>
                        <a:buNone/>
                      </a:pPr>
                      <a:r>
                        <a:rPr lang="en-US" sz="1100">
                          <a:highlight>
                            <a:srgbClr val="FBFBFB"/>
                          </a:highlight>
                        </a:rPr>
                        <a:t>Kết quả truy vấn nhanh nhất sử dụng bộ nhớ cục bộ</a:t>
                      </a:r>
                      <a:endParaRPr sz="1100">
                        <a:highlight>
                          <a:srgbClr val="FBFBFB"/>
                        </a:highlight>
                      </a:endParaRPr>
                    </a:p>
                  </a:txBody>
                  <a:tcPr marT="9525" marB="9525" marR="9525" marL="9525"/>
                </a:tc>
                <a:tc>
                  <a:txBody>
                    <a:bodyPr/>
                    <a:lstStyle/>
                    <a:p>
                      <a:pPr indent="0" lvl="0" marL="0" rtl="0" algn="l">
                        <a:lnSpc>
                          <a:spcPct val="115000"/>
                        </a:lnSpc>
                        <a:spcBef>
                          <a:spcPts val="1200"/>
                        </a:spcBef>
                        <a:spcAft>
                          <a:spcPts val="1200"/>
                        </a:spcAft>
                        <a:buNone/>
                      </a:pPr>
                      <a:r>
                        <a:rPr lang="en-US" sz="1100">
                          <a:highlight>
                            <a:srgbClr val="FBFBFB"/>
                          </a:highlight>
                        </a:rPr>
                        <a:t>Kết quả truy vấn ngày càng nhanh hơn bằng cách sử dụng bộ nhớ chi phí thấp và tách riêng giữa điện toán và lưu trữ</a:t>
                      </a:r>
                      <a:endParaRPr sz="1100">
                        <a:highlight>
                          <a:srgbClr val="FBFBFB"/>
                        </a:highlight>
                      </a:endParaRPr>
                    </a:p>
                  </a:txBody>
                  <a:tcPr marT="9525" marB="9525" marR="9525" marL="9525"/>
                </a:tc>
              </a:tr>
            </a:tbl>
          </a:graphicData>
        </a:graphic>
      </p:graphicFrame>
      <p:cxnSp>
        <p:nvCxnSpPr>
          <p:cNvPr id="904" name="Google Shape;904;g34d2176635f_3_294"/>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905" name="Google Shape;905;g34d2176635f_3_294"/>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906" name="Google Shape;906;g34d2176635f_3_294"/>
          <p:cNvSpPr txBox="1"/>
          <p:nvPr/>
        </p:nvSpPr>
        <p:spPr>
          <a:xfrm>
            <a:off x="9448676" y="470207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g34d2176635f_3_294"/>
          <p:cNvSpPr/>
          <p:nvPr/>
        </p:nvSpPr>
        <p:spPr>
          <a:xfrm>
            <a:off x="114062" y="634494"/>
            <a:ext cx="2983800" cy="388500"/>
          </a:xfrm>
          <a:prstGeom prst="homePlate">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Những lưu ý khi thiết kế</a:t>
            </a:r>
            <a:endParaRPr/>
          </a:p>
        </p:txBody>
      </p:sp>
      <p:sp>
        <p:nvSpPr>
          <p:cNvPr id="908" name="Google Shape;908;g34d2176635f_3_294"/>
          <p:cNvSpPr/>
          <p:nvPr/>
        </p:nvSpPr>
        <p:spPr>
          <a:xfrm>
            <a:off x="3080079" y="628650"/>
            <a:ext cx="2983800" cy="400200"/>
          </a:xfrm>
          <a:prstGeom prst="chevron">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Các layer trong Data Lake</a:t>
            </a:r>
            <a:endParaRPr/>
          </a:p>
        </p:txBody>
      </p:sp>
      <p:sp>
        <p:nvSpPr>
          <p:cNvPr id="909" name="Google Shape;909;g34d2176635f_3_294"/>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So sánh với Data Warehouse</a:t>
            </a:r>
            <a:endParaRP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cxnSp>
        <p:nvCxnSpPr>
          <p:cNvPr id="914" name="Google Shape;914;g34d2176635f_3_313"/>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915" name="Google Shape;915;g34d2176635f_3_313"/>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Thiết kế Data Lake</a:t>
            </a:r>
            <a:endParaRPr b="0" i="0" sz="1400" u="none" cap="none" strike="noStrike">
              <a:solidFill>
                <a:srgbClr val="000000"/>
              </a:solidFill>
              <a:latin typeface="Arial"/>
              <a:ea typeface="Arial"/>
              <a:cs typeface="Arial"/>
              <a:sym typeface="Arial"/>
            </a:endParaRPr>
          </a:p>
        </p:txBody>
      </p:sp>
      <p:sp>
        <p:nvSpPr>
          <p:cNvPr id="916" name="Google Shape;916;g34d2176635f_3_313"/>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29</a:t>
            </a:r>
            <a:endParaRPr b="0" i="0" sz="1400" u="none" cap="none" strike="noStrike">
              <a:solidFill>
                <a:srgbClr val="000000"/>
              </a:solidFill>
              <a:latin typeface="Arial"/>
              <a:ea typeface="Arial"/>
              <a:cs typeface="Arial"/>
              <a:sym typeface="Arial"/>
            </a:endParaRPr>
          </a:p>
        </p:txBody>
      </p:sp>
      <p:graphicFrame>
        <p:nvGraphicFramePr>
          <p:cNvPr id="917" name="Google Shape;917;g34d2176635f_3_313"/>
          <p:cNvGraphicFramePr/>
          <p:nvPr/>
        </p:nvGraphicFramePr>
        <p:xfrm>
          <a:off x="470625" y="1142800"/>
          <a:ext cx="3000000" cy="3000000"/>
        </p:xfrm>
        <a:graphic>
          <a:graphicData uri="http://schemas.openxmlformats.org/drawingml/2006/table">
            <a:tbl>
              <a:tblPr>
                <a:solidFill>
                  <a:srgbClr val="FBFBFB"/>
                </a:solidFill>
                <a:tableStyleId>{4D742241-346C-4F74-8D14-CCCEB0BC413D}</a:tableStyleId>
              </a:tblPr>
              <a:tblGrid>
                <a:gridCol w="1222175"/>
                <a:gridCol w="2857575"/>
                <a:gridCol w="4123000"/>
              </a:tblGrid>
              <a:tr h="807450">
                <a:tc>
                  <a:txBody>
                    <a:bodyPr/>
                    <a:lstStyle/>
                    <a:p>
                      <a:pPr indent="0" lvl="0" marL="0" rtl="0" algn="ctr">
                        <a:lnSpc>
                          <a:spcPct val="115000"/>
                        </a:lnSpc>
                        <a:spcBef>
                          <a:spcPts val="1200"/>
                        </a:spcBef>
                        <a:spcAft>
                          <a:spcPts val="1200"/>
                        </a:spcAft>
                        <a:buNone/>
                      </a:pPr>
                      <a:r>
                        <a:rPr b="1" lang="en-US" sz="1100">
                          <a:highlight>
                            <a:srgbClr val="FBFBFB"/>
                          </a:highlight>
                        </a:rPr>
                        <a:t>Đặc điểm</a:t>
                      </a:r>
                      <a:endParaRPr b="1" sz="1100">
                        <a:highlight>
                          <a:srgbClr val="FBFBFB"/>
                        </a:highlight>
                      </a:endParaRPr>
                    </a:p>
                  </a:txBody>
                  <a:tcPr marT="9525" marB="9525" marR="9525" marL="9525"/>
                </a:tc>
                <a:tc>
                  <a:txBody>
                    <a:bodyPr/>
                    <a:lstStyle/>
                    <a:p>
                      <a:pPr indent="0" lvl="0" marL="0" rtl="0" algn="ctr">
                        <a:lnSpc>
                          <a:spcPct val="115000"/>
                        </a:lnSpc>
                        <a:spcBef>
                          <a:spcPts val="1200"/>
                        </a:spcBef>
                        <a:spcAft>
                          <a:spcPts val="1200"/>
                        </a:spcAft>
                        <a:buNone/>
                      </a:pPr>
                      <a:r>
                        <a:rPr b="1" lang="en-US" sz="1100">
                          <a:highlight>
                            <a:srgbClr val="FBFBFB"/>
                          </a:highlight>
                        </a:rPr>
                        <a:t>Data Warehouse</a:t>
                      </a:r>
                      <a:endParaRPr b="1" sz="1100">
                        <a:highlight>
                          <a:srgbClr val="FBFBFB"/>
                        </a:highlight>
                      </a:endParaRPr>
                    </a:p>
                  </a:txBody>
                  <a:tcPr marT="9525" marB="9525" marR="9525" marL="9525"/>
                </a:tc>
                <a:tc>
                  <a:txBody>
                    <a:bodyPr/>
                    <a:lstStyle/>
                    <a:p>
                      <a:pPr indent="0" lvl="0" marL="0" rtl="0" algn="ctr">
                        <a:lnSpc>
                          <a:spcPct val="115000"/>
                        </a:lnSpc>
                        <a:spcBef>
                          <a:spcPts val="1200"/>
                        </a:spcBef>
                        <a:spcAft>
                          <a:spcPts val="1200"/>
                        </a:spcAft>
                        <a:buNone/>
                      </a:pPr>
                      <a:r>
                        <a:rPr b="1" lang="en-US" sz="1100">
                          <a:highlight>
                            <a:srgbClr val="FBFBFB"/>
                          </a:highlight>
                        </a:rPr>
                        <a:t>Data Lake</a:t>
                      </a:r>
                      <a:endParaRPr b="1" sz="1100">
                        <a:highlight>
                          <a:srgbClr val="FBFBFB"/>
                        </a:highlight>
                      </a:endParaRPr>
                    </a:p>
                  </a:txBody>
                  <a:tcPr marT="9525" marB="9525" marR="9525" marL="9525"/>
                </a:tc>
              </a:tr>
              <a:tr h="850225">
                <a:tc>
                  <a:txBody>
                    <a:bodyPr/>
                    <a:lstStyle/>
                    <a:p>
                      <a:pPr indent="0" lvl="0" marL="0" rtl="0" algn="ctr">
                        <a:lnSpc>
                          <a:spcPct val="115000"/>
                        </a:lnSpc>
                        <a:spcBef>
                          <a:spcPts val="1200"/>
                        </a:spcBef>
                        <a:spcAft>
                          <a:spcPts val="1200"/>
                        </a:spcAft>
                        <a:buNone/>
                      </a:pPr>
                      <a:r>
                        <a:rPr lang="en-US" sz="1100">
                          <a:highlight>
                            <a:srgbClr val="FBFBFB"/>
                          </a:highlight>
                        </a:rPr>
                        <a:t>Chất lượng dữ liệu</a:t>
                      </a:r>
                      <a:endParaRPr sz="1100">
                        <a:highlight>
                          <a:srgbClr val="FBFBFB"/>
                        </a:highlight>
                      </a:endParaRPr>
                    </a:p>
                  </a:txBody>
                  <a:tcPr marT="9525" marB="9525" marR="9525" marL="9525"/>
                </a:tc>
                <a:tc>
                  <a:txBody>
                    <a:bodyPr/>
                    <a:lstStyle/>
                    <a:p>
                      <a:pPr indent="0" lvl="0" marL="0" rtl="0" algn="ctr">
                        <a:lnSpc>
                          <a:spcPct val="115000"/>
                        </a:lnSpc>
                        <a:spcBef>
                          <a:spcPts val="1200"/>
                        </a:spcBef>
                        <a:spcAft>
                          <a:spcPts val="1200"/>
                        </a:spcAft>
                        <a:buNone/>
                      </a:pPr>
                      <a:r>
                        <a:rPr lang="en-US" sz="1100">
                          <a:highlight>
                            <a:srgbClr val="FBFBFB"/>
                          </a:highlight>
                        </a:rPr>
                        <a:t>Dữ liệu được quản lý chặt chẽ đóng vai trò là phiên bản trung tâm của thông tin sự thật</a:t>
                      </a:r>
                      <a:endParaRPr sz="1100">
                        <a:highlight>
                          <a:srgbClr val="FBFBFB"/>
                        </a:highlight>
                      </a:endParaRPr>
                    </a:p>
                  </a:txBody>
                  <a:tcPr marT="9525" marB="9525" marR="9525" marL="9525"/>
                </a:tc>
                <a:tc>
                  <a:txBody>
                    <a:bodyPr/>
                    <a:lstStyle/>
                    <a:p>
                      <a:pPr indent="0" lvl="0" marL="0" rtl="0" algn="ctr">
                        <a:lnSpc>
                          <a:spcPct val="115000"/>
                        </a:lnSpc>
                        <a:spcBef>
                          <a:spcPts val="1200"/>
                        </a:spcBef>
                        <a:spcAft>
                          <a:spcPts val="1200"/>
                        </a:spcAft>
                        <a:buNone/>
                      </a:pPr>
                      <a:r>
                        <a:rPr lang="en-US" sz="1100">
                          <a:highlight>
                            <a:srgbClr val="FBFBFB"/>
                          </a:highlight>
                        </a:rPr>
                        <a:t>Mọi dữ liệu có thể được hoặc không được quản lý (tức là dữ liệu thô)</a:t>
                      </a:r>
                      <a:endParaRPr sz="1100">
                        <a:highlight>
                          <a:srgbClr val="FBFBFB"/>
                        </a:highlight>
                      </a:endParaRPr>
                    </a:p>
                  </a:txBody>
                  <a:tcPr marT="9525" marB="9525" marR="9525" marL="9525"/>
                </a:tc>
              </a:tr>
              <a:tr h="1080000">
                <a:tc>
                  <a:txBody>
                    <a:bodyPr/>
                    <a:lstStyle/>
                    <a:p>
                      <a:pPr indent="0" lvl="0" marL="0" rtl="0" algn="ctr">
                        <a:lnSpc>
                          <a:spcPct val="115000"/>
                        </a:lnSpc>
                        <a:spcBef>
                          <a:spcPts val="1200"/>
                        </a:spcBef>
                        <a:spcAft>
                          <a:spcPts val="1200"/>
                        </a:spcAft>
                        <a:buNone/>
                      </a:pPr>
                      <a:r>
                        <a:rPr lang="en-US" sz="1100">
                          <a:highlight>
                            <a:srgbClr val="FBFBFB"/>
                          </a:highlight>
                        </a:rPr>
                        <a:t>Người dùng</a:t>
                      </a:r>
                      <a:endParaRPr sz="1100">
                        <a:highlight>
                          <a:srgbClr val="FBFBFB"/>
                        </a:highlight>
                      </a:endParaRPr>
                    </a:p>
                  </a:txBody>
                  <a:tcPr marT="9525" marB="9525" marR="9525" marL="9525"/>
                </a:tc>
                <a:tc>
                  <a:txBody>
                    <a:bodyPr/>
                    <a:lstStyle/>
                    <a:p>
                      <a:pPr indent="0" lvl="0" marL="0" rtl="0" algn="ctr">
                        <a:lnSpc>
                          <a:spcPct val="115000"/>
                        </a:lnSpc>
                        <a:spcBef>
                          <a:spcPts val="1200"/>
                        </a:spcBef>
                        <a:spcAft>
                          <a:spcPts val="1200"/>
                        </a:spcAft>
                        <a:buNone/>
                      </a:pPr>
                      <a:r>
                        <a:rPr lang="en-US" sz="1100">
                          <a:highlight>
                            <a:srgbClr val="FBFBFB"/>
                          </a:highlight>
                        </a:rPr>
                        <a:t>Nhà phân tích kinh doanh, nhà khoa học dữ liệu và nhà phát triển dữ liệu</a:t>
                      </a:r>
                      <a:endParaRPr sz="1100">
                        <a:highlight>
                          <a:srgbClr val="FBFBFB"/>
                        </a:highlight>
                      </a:endParaRPr>
                    </a:p>
                  </a:txBody>
                  <a:tcPr marT="9525" marB="9525" marR="9525" marL="9525"/>
                </a:tc>
                <a:tc>
                  <a:txBody>
                    <a:bodyPr/>
                    <a:lstStyle/>
                    <a:p>
                      <a:pPr indent="0" lvl="0" marL="0" rtl="0" algn="ctr">
                        <a:lnSpc>
                          <a:spcPct val="115000"/>
                        </a:lnSpc>
                        <a:spcBef>
                          <a:spcPts val="1200"/>
                        </a:spcBef>
                        <a:spcAft>
                          <a:spcPts val="1200"/>
                        </a:spcAft>
                        <a:buNone/>
                      </a:pPr>
                      <a:r>
                        <a:rPr lang="en-US" sz="1100">
                          <a:highlight>
                            <a:srgbClr val="FBFBFB"/>
                          </a:highlight>
                        </a:rPr>
                        <a:t>Nhà phân tích kinh doanh (sử dụng dữ liệu được quản lý), nhà khoa học dữ liệu, nhà phát triển dữ liệu, kỹ sư dữ liệu và kiến trúc sư dữ liệu</a:t>
                      </a:r>
                      <a:endParaRPr sz="1100">
                        <a:highlight>
                          <a:srgbClr val="FBFBFB"/>
                        </a:highlight>
                      </a:endParaRPr>
                    </a:p>
                  </a:txBody>
                  <a:tcPr marT="9525" marB="9525" marR="9525" marL="9525"/>
                </a:tc>
              </a:tr>
              <a:tr h="850225">
                <a:tc>
                  <a:txBody>
                    <a:bodyPr/>
                    <a:lstStyle/>
                    <a:p>
                      <a:pPr indent="0" lvl="0" marL="0" rtl="0" algn="ctr">
                        <a:lnSpc>
                          <a:spcPct val="115000"/>
                        </a:lnSpc>
                        <a:spcBef>
                          <a:spcPts val="1200"/>
                        </a:spcBef>
                        <a:spcAft>
                          <a:spcPts val="1200"/>
                        </a:spcAft>
                        <a:buNone/>
                      </a:pPr>
                      <a:r>
                        <a:rPr lang="en-US" sz="1100">
                          <a:highlight>
                            <a:srgbClr val="FBFBFB"/>
                          </a:highlight>
                        </a:rPr>
                        <a:t>Phân tích</a:t>
                      </a:r>
                      <a:endParaRPr sz="1100">
                        <a:highlight>
                          <a:srgbClr val="FBFBFB"/>
                        </a:highlight>
                      </a:endParaRPr>
                    </a:p>
                  </a:txBody>
                  <a:tcPr marT="9525" marB="9525" marR="9525" marL="9525"/>
                </a:tc>
                <a:tc>
                  <a:txBody>
                    <a:bodyPr/>
                    <a:lstStyle/>
                    <a:p>
                      <a:pPr indent="0" lvl="0" marL="0" rtl="0" algn="ctr">
                        <a:lnSpc>
                          <a:spcPct val="115000"/>
                        </a:lnSpc>
                        <a:spcBef>
                          <a:spcPts val="1200"/>
                        </a:spcBef>
                        <a:spcAft>
                          <a:spcPts val="1200"/>
                        </a:spcAft>
                        <a:buNone/>
                      </a:pPr>
                      <a:r>
                        <a:rPr lang="en-US" sz="1100">
                          <a:highlight>
                            <a:srgbClr val="FBFBFB"/>
                          </a:highlight>
                        </a:rPr>
                        <a:t>Báo cáo hàng loạt, BI và trực quan hóa</a:t>
                      </a:r>
                      <a:endParaRPr sz="1100">
                        <a:highlight>
                          <a:srgbClr val="FBFBFB"/>
                        </a:highlight>
                      </a:endParaRPr>
                    </a:p>
                  </a:txBody>
                  <a:tcPr marT="9525" marB="9525" marR="9525" marL="9525"/>
                </a:tc>
                <a:tc>
                  <a:txBody>
                    <a:bodyPr/>
                    <a:lstStyle/>
                    <a:p>
                      <a:pPr indent="0" lvl="0" marL="0" rtl="0" algn="ctr">
                        <a:lnSpc>
                          <a:spcPct val="115000"/>
                        </a:lnSpc>
                        <a:spcBef>
                          <a:spcPts val="1200"/>
                        </a:spcBef>
                        <a:spcAft>
                          <a:spcPts val="1200"/>
                        </a:spcAft>
                        <a:buNone/>
                      </a:pPr>
                      <a:r>
                        <a:rPr lang="en-US" sz="1100">
                          <a:highlight>
                            <a:srgbClr val="FBFBFB"/>
                          </a:highlight>
                        </a:rPr>
                        <a:t>Máy học, phân tích khám phá, khám phá dữ liệu, phân luồng, phân tích vận hành, dữ liệu lớn và lập hồ sơ</a:t>
                      </a:r>
                      <a:endParaRPr sz="1100">
                        <a:highlight>
                          <a:srgbClr val="FBFBFB"/>
                        </a:highlight>
                      </a:endParaRPr>
                    </a:p>
                  </a:txBody>
                  <a:tcPr marT="9525" marB="9525" marR="9525" marL="9525"/>
                </a:tc>
              </a:tr>
            </a:tbl>
          </a:graphicData>
        </a:graphic>
      </p:graphicFrame>
      <p:cxnSp>
        <p:nvCxnSpPr>
          <p:cNvPr id="918" name="Google Shape;918;g34d2176635f_3_313"/>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919" name="Google Shape;919;g34d2176635f_3_313"/>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920" name="Google Shape;920;g34d2176635f_3_313"/>
          <p:cNvSpPr txBox="1"/>
          <p:nvPr/>
        </p:nvSpPr>
        <p:spPr>
          <a:xfrm>
            <a:off x="9345401" y="470207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34d2176635f_3_313"/>
          <p:cNvSpPr/>
          <p:nvPr/>
        </p:nvSpPr>
        <p:spPr>
          <a:xfrm>
            <a:off x="114062" y="634494"/>
            <a:ext cx="2983800" cy="388500"/>
          </a:xfrm>
          <a:prstGeom prst="homePlate">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Những lưu ý khi thiết kế</a:t>
            </a:r>
            <a:endParaRPr/>
          </a:p>
        </p:txBody>
      </p:sp>
      <p:sp>
        <p:nvSpPr>
          <p:cNvPr id="922" name="Google Shape;922;g34d2176635f_3_313"/>
          <p:cNvSpPr/>
          <p:nvPr/>
        </p:nvSpPr>
        <p:spPr>
          <a:xfrm>
            <a:off x="3080079" y="628650"/>
            <a:ext cx="2983800" cy="400200"/>
          </a:xfrm>
          <a:prstGeom prst="chevron">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Roboto"/>
                <a:ea typeface="Roboto"/>
                <a:cs typeface="Roboto"/>
                <a:sym typeface="Roboto"/>
              </a:rPr>
              <a:t>Các layer trong Data Lake</a:t>
            </a:r>
            <a:endParaRPr/>
          </a:p>
        </p:txBody>
      </p:sp>
      <p:sp>
        <p:nvSpPr>
          <p:cNvPr id="923" name="Google Shape;923;g34d2176635f_3_313"/>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Roboto"/>
                <a:ea typeface="Roboto"/>
                <a:cs typeface="Roboto"/>
                <a:sym typeface="Roboto"/>
              </a:rPr>
              <a:t>So sánh với Data Warehouse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cxnSp>
        <p:nvCxnSpPr>
          <p:cNvPr id="928" name="Google Shape;928;g34d2176635f_3_338"/>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929" name="Google Shape;929;g34d2176635f_3_338"/>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Giải pháp lưu trữ</a:t>
            </a:r>
            <a:endParaRPr b="0" i="0" sz="1400" u="none" cap="none" strike="noStrike">
              <a:solidFill>
                <a:srgbClr val="000000"/>
              </a:solidFill>
              <a:latin typeface="Arial"/>
              <a:ea typeface="Arial"/>
              <a:cs typeface="Arial"/>
              <a:sym typeface="Arial"/>
            </a:endParaRPr>
          </a:p>
        </p:txBody>
      </p:sp>
      <p:cxnSp>
        <p:nvCxnSpPr>
          <p:cNvPr id="930" name="Google Shape;930;g34d2176635f_3_338"/>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931" name="Google Shape;931;g34d2176635f_3_338"/>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932" name="Google Shape;932;g34d2176635f_3_338"/>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30</a:t>
            </a:r>
            <a:endParaRPr b="0" i="0" sz="1400" u="none" cap="none" strike="noStrike">
              <a:solidFill>
                <a:srgbClr val="000000"/>
              </a:solidFill>
              <a:latin typeface="Arial"/>
              <a:ea typeface="Arial"/>
              <a:cs typeface="Arial"/>
              <a:sym typeface="Arial"/>
            </a:endParaRPr>
          </a:p>
        </p:txBody>
      </p:sp>
      <p:pic>
        <p:nvPicPr>
          <p:cNvPr id="933" name="Google Shape;933;g34d2176635f_3_338"/>
          <p:cNvPicPr preferRelativeResize="0"/>
          <p:nvPr/>
        </p:nvPicPr>
        <p:blipFill>
          <a:blip r:embed="rId3">
            <a:alphaModFix/>
          </a:blip>
          <a:stretch>
            <a:fillRect/>
          </a:stretch>
        </p:blipFill>
        <p:spPr>
          <a:xfrm>
            <a:off x="73975" y="1084675"/>
            <a:ext cx="869676" cy="869676"/>
          </a:xfrm>
          <a:prstGeom prst="rect">
            <a:avLst/>
          </a:prstGeom>
          <a:noFill/>
          <a:ln>
            <a:noFill/>
          </a:ln>
        </p:spPr>
      </p:pic>
      <p:pic>
        <p:nvPicPr>
          <p:cNvPr id="934" name="Google Shape;934;g34d2176635f_3_338"/>
          <p:cNvPicPr preferRelativeResize="0"/>
          <p:nvPr/>
        </p:nvPicPr>
        <p:blipFill>
          <a:blip r:embed="rId4">
            <a:alphaModFix/>
          </a:blip>
          <a:stretch>
            <a:fillRect/>
          </a:stretch>
        </p:blipFill>
        <p:spPr>
          <a:xfrm>
            <a:off x="175950" y="2244238"/>
            <a:ext cx="767700" cy="767700"/>
          </a:xfrm>
          <a:prstGeom prst="rect">
            <a:avLst/>
          </a:prstGeom>
          <a:noFill/>
          <a:ln>
            <a:noFill/>
          </a:ln>
        </p:spPr>
      </p:pic>
      <p:pic>
        <p:nvPicPr>
          <p:cNvPr id="935" name="Google Shape;935;g34d2176635f_3_338"/>
          <p:cNvPicPr preferRelativeResize="0"/>
          <p:nvPr/>
        </p:nvPicPr>
        <p:blipFill>
          <a:blip r:embed="rId5">
            <a:alphaModFix/>
          </a:blip>
          <a:stretch>
            <a:fillRect/>
          </a:stretch>
        </p:blipFill>
        <p:spPr>
          <a:xfrm>
            <a:off x="223350" y="3424550"/>
            <a:ext cx="767700" cy="767700"/>
          </a:xfrm>
          <a:prstGeom prst="rect">
            <a:avLst/>
          </a:prstGeom>
          <a:noFill/>
          <a:ln>
            <a:noFill/>
          </a:ln>
        </p:spPr>
      </p:pic>
      <p:sp>
        <p:nvSpPr>
          <p:cNvPr id="936" name="Google Shape;936;g34d2176635f_3_338"/>
          <p:cNvSpPr txBox="1"/>
          <p:nvPr/>
        </p:nvSpPr>
        <p:spPr>
          <a:xfrm>
            <a:off x="1383600" y="509600"/>
            <a:ext cx="14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Thành phần</a:t>
            </a:r>
            <a:endParaRPr b="1">
              <a:solidFill>
                <a:schemeClr val="dk2"/>
              </a:solidFill>
            </a:endParaRPr>
          </a:p>
        </p:txBody>
      </p:sp>
      <p:sp>
        <p:nvSpPr>
          <p:cNvPr id="937" name="Google Shape;937;g34d2176635f_3_338"/>
          <p:cNvSpPr txBox="1"/>
          <p:nvPr/>
        </p:nvSpPr>
        <p:spPr>
          <a:xfrm>
            <a:off x="3233925" y="509600"/>
            <a:ext cx="21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Vai trò trong lưu trữ</a:t>
            </a:r>
            <a:endParaRPr b="1">
              <a:solidFill>
                <a:schemeClr val="dk2"/>
              </a:solidFill>
            </a:endParaRPr>
          </a:p>
        </p:txBody>
      </p:sp>
      <p:sp>
        <p:nvSpPr>
          <p:cNvPr id="938" name="Google Shape;938;g34d2176635f_3_338"/>
          <p:cNvSpPr txBox="1"/>
          <p:nvPr/>
        </p:nvSpPr>
        <p:spPr>
          <a:xfrm>
            <a:off x="6016075" y="509600"/>
            <a:ext cx="28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Phương pháp lưu trữ</a:t>
            </a:r>
            <a:endParaRPr b="1">
              <a:solidFill>
                <a:schemeClr val="dk2"/>
              </a:solidFill>
            </a:endParaRPr>
          </a:p>
        </p:txBody>
      </p:sp>
      <p:sp>
        <p:nvSpPr>
          <p:cNvPr id="939" name="Google Shape;939;g34d2176635f_3_338"/>
          <p:cNvSpPr txBox="1"/>
          <p:nvPr/>
        </p:nvSpPr>
        <p:spPr>
          <a:xfrm>
            <a:off x="3305125" y="909800"/>
            <a:ext cx="1842900" cy="41841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None/>
            </a:pPr>
            <a:r>
              <a:rPr lang="en-US" sz="1200"/>
              <a:t>Lưu dữ liệu giao dịch mới nhất (gần real-time), dùng để vận hành hằng ngày.</a:t>
            </a:r>
            <a:endParaRPr sz="1200"/>
          </a:p>
          <a:p>
            <a:pPr indent="0" lvl="0" marL="0" rtl="0" algn="l">
              <a:lnSpc>
                <a:spcPct val="115833"/>
              </a:lnSpc>
              <a:spcBef>
                <a:spcPts val="800"/>
              </a:spcBef>
              <a:spcAft>
                <a:spcPts val="0"/>
              </a:spcAft>
              <a:buNone/>
            </a:pPr>
            <a:r>
              <a:t/>
            </a:r>
            <a:endParaRPr sz="1200"/>
          </a:p>
          <a:p>
            <a:pPr indent="0" lvl="0" marL="0" rtl="0" algn="l">
              <a:lnSpc>
                <a:spcPct val="115833"/>
              </a:lnSpc>
              <a:spcBef>
                <a:spcPts val="800"/>
              </a:spcBef>
              <a:spcAft>
                <a:spcPts val="0"/>
              </a:spcAft>
              <a:buNone/>
            </a:pPr>
            <a:r>
              <a:rPr lang="en-US" sz="1200"/>
              <a:t>Trung tâm chia sẻ dữ liệu giữa các hệ thống. Dữ liệu thường chuẩn hóa, có thể thời gian thực hoặc batch.</a:t>
            </a:r>
            <a:endParaRPr sz="1200"/>
          </a:p>
          <a:p>
            <a:pPr indent="0" lvl="0" marL="0" rtl="0" algn="l">
              <a:lnSpc>
                <a:spcPct val="115833"/>
              </a:lnSpc>
              <a:spcBef>
                <a:spcPts val="800"/>
              </a:spcBef>
              <a:spcAft>
                <a:spcPts val="0"/>
              </a:spcAft>
              <a:buNone/>
            </a:pPr>
            <a:r>
              <a:t/>
            </a:r>
            <a:endParaRPr sz="1200"/>
          </a:p>
          <a:p>
            <a:pPr indent="0" lvl="0" marL="0" rtl="0" algn="l">
              <a:lnSpc>
                <a:spcPct val="115833"/>
              </a:lnSpc>
              <a:spcBef>
                <a:spcPts val="800"/>
              </a:spcBef>
              <a:spcAft>
                <a:spcPts val="0"/>
              </a:spcAft>
              <a:buNone/>
            </a:pPr>
            <a:r>
              <a:rPr lang="en-US" sz="1200"/>
              <a:t>Lưu dữ liệu được tổng hợp theo chủ đề để phân tích nhanh cho từng bộ phận.</a:t>
            </a:r>
            <a:endParaRPr sz="1200"/>
          </a:p>
          <a:p>
            <a:pPr indent="0" lvl="0" marL="0" rtl="0" algn="l">
              <a:spcBef>
                <a:spcPts val="800"/>
              </a:spcBef>
              <a:spcAft>
                <a:spcPts val="0"/>
              </a:spcAft>
              <a:buNone/>
            </a:pPr>
            <a:r>
              <a:t/>
            </a:r>
            <a:endParaRPr sz="1800">
              <a:solidFill>
                <a:schemeClr val="dk2"/>
              </a:solidFill>
            </a:endParaRPr>
          </a:p>
        </p:txBody>
      </p:sp>
      <p:sp>
        <p:nvSpPr>
          <p:cNvPr id="940" name="Google Shape;940;g34d2176635f_3_338"/>
          <p:cNvSpPr txBox="1"/>
          <p:nvPr/>
        </p:nvSpPr>
        <p:spPr>
          <a:xfrm>
            <a:off x="1619438" y="1016925"/>
            <a:ext cx="11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ODS</a:t>
            </a:r>
            <a:endParaRPr b="1">
              <a:solidFill>
                <a:schemeClr val="dk2"/>
              </a:solidFill>
            </a:endParaRPr>
          </a:p>
        </p:txBody>
      </p:sp>
      <p:sp>
        <p:nvSpPr>
          <p:cNvPr id="941" name="Google Shape;941;g34d2176635f_3_338"/>
          <p:cNvSpPr txBox="1"/>
          <p:nvPr/>
        </p:nvSpPr>
        <p:spPr>
          <a:xfrm>
            <a:off x="1526290" y="2244250"/>
            <a:ext cx="13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Data Hub</a:t>
            </a:r>
            <a:endParaRPr b="1">
              <a:solidFill>
                <a:schemeClr val="dk2"/>
              </a:solidFill>
            </a:endParaRPr>
          </a:p>
        </p:txBody>
      </p:sp>
      <p:sp>
        <p:nvSpPr>
          <p:cNvPr id="942" name="Google Shape;942;g34d2176635f_3_338"/>
          <p:cNvSpPr txBox="1"/>
          <p:nvPr/>
        </p:nvSpPr>
        <p:spPr>
          <a:xfrm>
            <a:off x="1530927" y="3471575"/>
            <a:ext cx="13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Data mart</a:t>
            </a:r>
            <a:endParaRPr b="1">
              <a:solidFill>
                <a:schemeClr val="dk2"/>
              </a:solidFill>
            </a:endParaRPr>
          </a:p>
        </p:txBody>
      </p:sp>
      <p:sp>
        <p:nvSpPr>
          <p:cNvPr id="943" name="Google Shape;943;g34d2176635f_3_338"/>
          <p:cNvSpPr txBox="1"/>
          <p:nvPr/>
        </p:nvSpPr>
        <p:spPr>
          <a:xfrm>
            <a:off x="6016075" y="971300"/>
            <a:ext cx="2526600" cy="38691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None/>
            </a:pPr>
            <a:r>
              <a:rPr lang="en-US" sz="1200"/>
              <a:t>Có thể lưu trên storage nhanh như SSD, Azure SQL, hoặc dịch vụ OLTP.</a:t>
            </a:r>
            <a:endParaRPr sz="1200"/>
          </a:p>
          <a:p>
            <a:pPr indent="0" lvl="0" marL="0" rtl="0" algn="l">
              <a:lnSpc>
                <a:spcPct val="115833"/>
              </a:lnSpc>
              <a:spcBef>
                <a:spcPts val="800"/>
              </a:spcBef>
              <a:spcAft>
                <a:spcPts val="0"/>
              </a:spcAft>
              <a:buNone/>
            </a:pPr>
            <a:r>
              <a:t/>
            </a:r>
            <a:endParaRPr sz="1200"/>
          </a:p>
          <a:p>
            <a:pPr indent="0" lvl="0" marL="0" rtl="0" algn="l">
              <a:lnSpc>
                <a:spcPct val="115833"/>
              </a:lnSpc>
              <a:spcBef>
                <a:spcPts val="800"/>
              </a:spcBef>
              <a:spcAft>
                <a:spcPts val="0"/>
              </a:spcAft>
              <a:buNone/>
            </a:pPr>
            <a:r>
              <a:t/>
            </a:r>
            <a:endParaRPr sz="1200"/>
          </a:p>
          <a:p>
            <a:pPr indent="0" lvl="0" marL="0" rtl="0" algn="l">
              <a:lnSpc>
                <a:spcPct val="115833"/>
              </a:lnSpc>
              <a:spcBef>
                <a:spcPts val="800"/>
              </a:spcBef>
              <a:spcAft>
                <a:spcPts val="0"/>
              </a:spcAft>
              <a:buNone/>
            </a:pPr>
            <a:r>
              <a:rPr lang="en-US" sz="1200"/>
              <a:t>Lưu trữ trên dịch vụ linh hoạt như S3, GCS, Kafka, hoặc HDFS.</a:t>
            </a:r>
            <a:endParaRPr sz="1200"/>
          </a:p>
          <a:p>
            <a:pPr indent="0" lvl="0" marL="0" rtl="0" algn="l">
              <a:lnSpc>
                <a:spcPct val="115833"/>
              </a:lnSpc>
              <a:spcBef>
                <a:spcPts val="800"/>
              </a:spcBef>
              <a:spcAft>
                <a:spcPts val="0"/>
              </a:spcAft>
              <a:buNone/>
            </a:pPr>
            <a:r>
              <a:t/>
            </a:r>
            <a:endParaRPr sz="1200"/>
          </a:p>
          <a:p>
            <a:pPr indent="0" lvl="0" marL="0" rtl="0" algn="l">
              <a:lnSpc>
                <a:spcPct val="115833"/>
              </a:lnSpc>
              <a:spcBef>
                <a:spcPts val="800"/>
              </a:spcBef>
              <a:spcAft>
                <a:spcPts val="0"/>
              </a:spcAft>
              <a:buNone/>
            </a:pPr>
            <a:r>
              <a:t/>
            </a:r>
            <a:endParaRPr sz="1200"/>
          </a:p>
          <a:p>
            <a:pPr indent="0" lvl="0" marL="0" rtl="0" algn="l">
              <a:lnSpc>
                <a:spcPct val="115833"/>
              </a:lnSpc>
              <a:spcBef>
                <a:spcPts val="800"/>
              </a:spcBef>
              <a:spcAft>
                <a:spcPts val="0"/>
              </a:spcAft>
              <a:buNone/>
            </a:pPr>
            <a:r>
              <a:rPr lang="en-US" sz="1200"/>
              <a:t>Dữ liệu được lấy từ Data Warehouse/Data Lake, lưu trên nền tảng tối ưu truy vấn như Redshift, BigQuery, Snowflake.</a:t>
            </a:r>
            <a:endParaRPr sz="1200"/>
          </a:p>
          <a:p>
            <a:pPr indent="0" lvl="0" marL="0" rtl="0" algn="l">
              <a:spcBef>
                <a:spcPts val="800"/>
              </a:spcBef>
              <a:spcAft>
                <a:spcPts val="0"/>
              </a:spcAft>
              <a:buNone/>
            </a:pPr>
            <a:r>
              <a:t/>
            </a:r>
            <a:endParaRPr sz="1200">
              <a:solidFill>
                <a:schemeClr val="dk2"/>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cxnSp>
        <p:nvCxnSpPr>
          <p:cNvPr id="948" name="Google Shape;948;g34d2176635f_3_366"/>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949" name="Google Shape;949;g34d2176635f_3_366"/>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Data processes</a:t>
            </a:r>
            <a:endParaRPr b="0" i="0" sz="1400" u="none" cap="none" strike="noStrike">
              <a:solidFill>
                <a:srgbClr val="000000"/>
              </a:solidFill>
              <a:latin typeface="Arial"/>
              <a:ea typeface="Arial"/>
              <a:cs typeface="Arial"/>
              <a:sym typeface="Arial"/>
            </a:endParaRPr>
          </a:p>
        </p:txBody>
      </p:sp>
      <p:cxnSp>
        <p:nvCxnSpPr>
          <p:cNvPr id="950" name="Google Shape;950;g34d2176635f_3_366"/>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951" name="Google Shape;951;g34d2176635f_3_366"/>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952" name="Google Shape;952;g34d2176635f_3_366"/>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31</a:t>
            </a:r>
            <a:endParaRPr b="0" i="0" sz="1400" u="none" cap="none" strike="noStrike">
              <a:solidFill>
                <a:srgbClr val="000000"/>
              </a:solidFill>
              <a:latin typeface="Arial"/>
              <a:ea typeface="Arial"/>
              <a:cs typeface="Arial"/>
              <a:sym typeface="Arial"/>
            </a:endParaRPr>
          </a:p>
        </p:txBody>
      </p:sp>
      <p:sp>
        <p:nvSpPr>
          <p:cNvPr id="953" name="Google Shape;953;g34d2176635f_3_366"/>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Master Data Management</a:t>
            </a:r>
            <a:endParaRPr b="1" i="0" sz="1300" u="none" cap="none" strike="noStrike">
              <a:solidFill>
                <a:schemeClr val="lt1"/>
              </a:solidFill>
              <a:latin typeface="Roboto"/>
              <a:ea typeface="Roboto"/>
              <a:cs typeface="Roboto"/>
              <a:sym typeface="Roboto"/>
            </a:endParaRPr>
          </a:p>
        </p:txBody>
      </p:sp>
      <p:sp>
        <p:nvSpPr>
          <p:cNvPr id="954" name="Google Shape;954;g34d2176635f_3_366"/>
          <p:cNvSpPr/>
          <p:nvPr/>
        </p:nvSpPr>
        <p:spPr>
          <a:xfrm>
            <a:off x="3261275" y="537125"/>
            <a:ext cx="29961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Data </a:t>
            </a:r>
            <a:r>
              <a:rPr b="1" lang="en-US" sz="1300">
                <a:solidFill>
                  <a:schemeClr val="lt1"/>
                </a:solidFill>
                <a:latin typeface="Roboto"/>
                <a:ea typeface="Roboto"/>
                <a:cs typeface="Roboto"/>
                <a:sym typeface="Roboto"/>
              </a:rPr>
              <a:t>Virtualization</a:t>
            </a:r>
            <a:r>
              <a:rPr b="1" lang="en-US" sz="1300">
                <a:solidFill>
                  <a:schemeClr val="lt1"/>
                </a:solidFill>
                <a:latin typeface="Roboto"/>
                <a:ea typeface="Roboto"/>
                <a:cs typeface="Roboto"/>
                <a:sym typeface="Roboto"/>
              </a:rPr>
              <a:t> &amp; Data Federation </a:t>
            </a:r>
            <a:endParaRPr b="1" i="0" sz="1300" u="none" cap="none" strike="noStrike">
              <a:solidFill>
                <a:schemeClr val="lt1"/>
              </a:solidFill>
              <a:latin typeface="Roboto"/>
              <a:ea typeface="Roboto"/>
              <a:cs typeface="Roboto"/>
              <a:sym typeface="Roboto"/>
            </a:endParaRPr>
          </a:p>
        </p:txBody>
      </p:sp>
      <p:sp>
        <p:nvSpPr>
          <p:cNvPr id="955" name="Google Shape;955;g34d2176635f_3_366"/>
          <p:cNvSpPr/>
          <p:nvPr/>
        </p:nvSpPr>
        <p:spPr>
          <a:xfrm>
            <a:off x="6613175" y="545575"/>
            <a:ext cx="2229600" cy="3078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Data Catalogs</a:t>
            </a:r>
            <a:endParaRPr b="1" i="0" sz="1300" u="none" cap="none" strike="noStrike">
              <a:solidFill>
                <a:schemeClr val="lt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cxnSp>
        <p:nvCxnSpPr>
          <p:cNvPr id="960" name="Google Shape;960;g34d2176635f_3_389"/>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961" name="Google Shape;961;g34d2176635f_3_389"/>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Data processes</a:t>
            </a:r>
            <a:endParaRPr b="0" i="0" sz="1400" u="none" cap="none" strike="noStrike">
              <a:solidFill>
                <a:srgbClr val="000000"/>
              </a:solidFill>
              <a:latin typeface="Arial"/>
              <a:ea typeface="Arial"/>
              <a:cs typeface="Arial"/>
              <a:sym typeface="Arial"/>
            </a:endParaRPr>
          </a:p>
        </p:txBody>
      </p:sp>
      <p:cxnSp>
        <p:nvCxnSpPr>
          <p:cNvPr id="962" name="Google Shape;962;g34d2176635f_3_389"/>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963" name="Google Shape;963;g34d2176635f_3_389"/>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964" name="Google Shape;964;g34d2176635f_3_389"/>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32</a:t>
            </a:r>
            <a:endParaRPr b="0" i="0" sz="1400" u="none" cap="none" strike="noStrike">
              <a:solidFill>
                <a:srgbClr val="000000"/>
              </a:solidFill>
              <a:latin typeface="Arial"/>
              <a:ea typeface="Arial"/>
              <a:cs typeface="Arial"/>
              <a:sym typeface="Arial"/>
            </a:endParaRPr>
          </a:p>
        </p:txBody>
      </p:sp>
      <p:sp>
        <p:nvSpPr>
          <p:cNvPr id="965" name="Google Shape;965;g34d2176635f_3_389"/>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Master Data Management</a:t>
            </a:r>
            <a:endParaRPr b="1" i="0" sz="1300" u="none" cap="none" strike="noStrike">
              <a:solidFill>
                <a:schemeClr val="lt1"/>
              </a:solidFill>
              <a:latin typeface="Roboto"/>
              <a:ea typeface="Roboto"/>
              <a:cs typeface="Roboto"/>
              <a:sym typeface="Roboto"/>
            </a:endParaRPr>
          </a:p>
        </p:txBody>
      </p:sp>
      <p:sp>
        <p:nvSpPr>
          <p:cNvPr id="966" name="Google Shape;966;g34d2176635f_3_389"/>
          <p:cNvSpPr/>
          <p:nvPr/>
        </p:nvSpPr>
        <p:spPr>
          <a:xfrm>
            <a:off x="3261275" y="537125"/>
            <a:ext cx="29961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Data Virtualization &amp; Data Federation </a:t>
            </a:r>
            <a:endParaRPr b="1" i="0" sz="1300" u="none" cap="none" strike="noStrike">
              <a:solidFill>
                <a:schemeClr val="lt1"/>
              </a:solidFill>
              <a:latin typeface="Roboto"/>
              <a:ea typeface="Roboto"/>
              <a:cs typeface="Roboto"/>
              <a:sym typeface="Roboto"/>
            </a:endParaRPr>
          </a:p>
        </p:txBody>
      </p:sp>
      <p:sp>
        <p:nvSpPr>
          <p:cNvPr id="967" name="Google Shape;967;g34d2176635f_3_389"/>
          <p:cNvSpPr/>
          <p:nvPr/>
        </p:nvSpPr>
        <p:spPr>
          <a:xfrm>
            <a:off x="6572400" y="532125"/>
            <a:ext cx="2268000" cy="317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Data Catalogs</a:t>
            </a:r>
            <a:endParaRPr b="1" i="0" sz="1300" u="none" cap="none" strike="noStrike">
              <a:solidFill>
                <a:schemeClr val="lt1"/>
              </a:solidFill>
              <a:latin typeface="Roboto"/>
              <a:ea typeface="Roboto"/>
              <a:cs typeface="Roboto"/>
              <a:sym typeface="Roboto"/>
            </a:endParaRPr>
          </a:p>
        </p:txBody>
      </p:sp>
      <p:pic>
        <p:nvPicPr>
          <p:cNvPr id="968" name="Google Shape;968;g34d2176635f_3_389"/>
          <p:cNvPicPr preferRelativeResize="0"/>
          <p:nvPr/>
        </p:nvPicPr>
        <p:blipFill>
          <a:blip r:embed="rId3">
            <a:alphaModFix/>
          </a:blip>
          <a:stretch>
            <a:fillRect/>
          </a:stretch>
        </p:blipFill>
        <p:spPr>
          <a:xfrm>
            <a:off x="297350" y="1251138"/>
            <a:ext cx="4753399" cy="2753900"/>
          </a:xfrm>
          <a:prstGeom prst="rect">
            <a:avLst/>
          </a:prstGeom>
          <a:noFill/>
          <a:ln>
            <a:noFill/>
          </a:ln>
        </p:spPr>
      </p:pic>
      <p:sp>
        <p:nvSpPr>
          <p:cNvPr id="969" name="Google Shape;969;g34d2176635f_3_389"/>
          <p:cNvSpPr txBox="1"/>
          <p:nvPr/>
        </p:nvSpPr>
        <p:spPr>
          <a:xfrm>
            <a:off x="5705800" y="1843650"/>
            <a:ext cx="2722800" cy="15228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None/>
            </a:pPr>
            <a:r>
              <a:rPr lang="en-US" sz="1200">
                <a:solidFill>
                  <a:schemeClr val="dk1"/>
                </a:solidFill>
              </a:rPr>
              <a:t>Quản lý dữ liệu chủ: khách hàng, sản phẩm, nhà cung cấp…</a:t>
            </a:r>
            <a:endParaRPr sz="1200">
              <a:solidFill>
                <a:schemeClr val="dk1"/>
              </a:solidFill>
            </a:endParaRPr>
          </a:p>
          <a:p>
            <a:pPr indent="0" lvl="0" marL="0" rtl="0" algn="l">
              <a:lnSpc>
                <a:spcPct val="115833"/>
              </a:lnSpc>
              <a:spcBef>
                <a:spcPts val="800"/>
              </a:spcBef>
              <a:spcAft>
                <a:spcPts val="0"/>
              </a:spcAft>
              <a:buNone/>
            </a:pPr>
            <a:r>
              <a:rPr lang="en-US" sz="1200">
                <a:solidFill>
                  <a:schemeClr val="dk1"/>
                </a:solidFill>
              </a:rPr>
              <a:t>Đảm bảo dữ liệu nhất quán, chính xác trên toàn tổ chức.</a:t>
            </a:r>
            <a:endParaRPr sz="1200">
              <a:solidFill>
                <a:schemeClr val="dk1"/>
              </a:solidFill>
            </a:endParaRPr>
          </a:p>
          <a:p>
            <a:pPr indent="0" lvl="0" marL="0" rtl="0" algn="l">
              <a:spcBef>
                <a:spcPts val="800"/>
              </a:spcBef>
              <a:spcAft>
                <a:spcPts val="0"/>
              </a:spcAft>
              <a:buNone/>
            </a:pPr>
            <a:r>
              <a:t/>
            </a:r>
            <a:endParaRPr sz="1800">
              <a:solidFill>
                <a:schemeClr val="dk2"/>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cxnSp>
        <p:nvCxnSpPr>
          <p:cNvPr id="974" name="Google Shape;974;g34d2176635f_3_402"/>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975" name="Google Shape;975;g34d2176635f_3_402"/>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Data processes</a:t>
            </a:r>
            <a:endParaRPr b="0" i="0" sz="1400" u="none" cap="none" strike="noStrike">
              <a:solidFill>
                <a:srgbClr val="000000"/>
              </a:solidFill>
              <a:latin typeface="Arial"/>
              <a:ea typeface="Arial"/>
              <a:cs typeface="Arial"/>
              <a:sym typeface="Arial"/>
            </a:endParaRPr>
          </a:p>
        </p:txBody>
      </p:sp>
      <p:cxnSp>
        <p:nvCxnSpPr>
          <p:cNvPr id="976" name="Google Shape;976;g34d2176635f_3_402"/>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977" name="Google Shape;977;g34d2176635f_3_402"/>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978" name="Google Shape;978;g34d2176635f_3_402"/>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33</a:t>
            </a:r>
            <a:endParaRPr b="0" i="0" sz="1400" u="none" cap="none" strike="noStrike">
              <a:solidFill>
                <a:srgbClr val="000000"/>
              </a:solidFill>
              <a:latin typeface="Arial"/>
              <a:ea typeface="Arial"/>
              <a:cs typeface="Arial"/>
              <a:sym typeface="Arial"/>
            </a:endParaRPr>
          </a:p>
        </p:txBody>
      </p:sp>
      <p:sp>
        <p:nvSpPr>
          <p:cNvPr id="979" name="Google Shape;979;g34d2176635f_3_402"/>
          <p:cNvSpPr/>
          <p:nvPr/>
        </p:nvSpPr>
        <p:spPr>
          <a:xfrm>
            <a:off x="181100" y="532131"/>
            <a:ext cx="28545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Master Data Management</a:t>
            </a:r>
            <a:endParaRPr b="1" i="0" sz="1300" u="none" cap="none" strike="noStrike">
              <a:solidFill>
                <a:schemeClr val="lt1"/>
              </a:solidFill>
              <a:latin typeface="Roboto"/>
              <a:ea typeface="Roboto"/>
              <a:cs typeface="Roboto"/>
              <a:sym typeface="Roboto"/>
            </a:endParaRPr>
          </a:p>
        </p:txBody>
      </p:sp>
      <p:sp>
        <p:nvSpPr>
          <p:cNvPr id="980" name="Google Shape;980;g34d2176635f_3_402"/>
          <p:cNvSpPr/>
          <p:nvPr/>
        </p:nvSpPr>
        <p:spPr>
          <a:xfrm>
            <a:off x="3261275" y="537125"/>
            <a:ext cx="29961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Data Virtualization &amp; Data Federation </a:t>
            </a:r>
            <a:endParaRPr b="1" i="0" sz="1300" u="none" cap="none" strike="noStrike">
              <a:solidFill>
                <a:schemeClr val="lt1"/>
              </a:solidFill>
              <a:latin typeface="Roboto"/>
              <a:ea typeface="Roboto"/>
              <a:cs typeface="Roboto"/>
              <a:sym typeface="Roboto"/>
            </a:endParaRPr>
          </a:p>
        </p:txBody>
      </p:sp>
      <p:sp>
        <p:nvSpPr>
          <p:cNvPr id="981" name="Google Shape;981;g34d2176635f_3_402"/>
          <p:cNvSpPr/>
          <p:nvPr/>
        </p:nvSpPr>
        <p:spPr>
          <a:xfrm>
            <a:off x="6572400" y="532125"/>
            <a:ext cx="2268000" cy="317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Data Catalogs</a:t>
            </a:r>
            <a:endParaRPr b="1" i="0" sz="1300" u="none" cap="none" strike="noStrike">
              <a:solidFill>
                <a:schemeClr val="lt1"/>
              </a:solidFill>
              <a:latin typeface="Roboto"/>
              <a:ea typeface="Roboto"/>
              <a:cs typeface="Roboto"/>
              <a:sym typeface="Roboto"/>
            </a:endParaRPr>
          </a:p>
        </p:txBody>
      </p:sp>
      <p:pic>
        <p:nvPicPr>
          <p:cNvPr id="982" name="Google Shape;982;g34d2176635f_3_402"/>
          <p:cNvPicPr preferRelativeResize="0"/>
          <p:nvPr/>
        </p:nvPicPr>
        <p:blipFill>
          <a:blip r:embed="rId3">
            <a:alphaModFix/>
          </a:blip>
          <a:stretch>
            <a:fillRect/>
          </a:stretch>
        </p:blipFill>
        <p:spPr>
          <a:xfrm>
            <a:off x="388000" y="1220025"/>
            <a:ext cx="5462724" cy="3465200"/>
          </a:xfrm>
          <a:prstGeom prst="rect">
            <a:avLst/>
          </a:prstGeom>
          <a:noFill/>
          <a:ln>
            <a:noFill/>
          </a:ln>
        </p:spPr>
      </p:pic>
      <p:sp>
        <p:nvSpPr>
          <p:cNvPr id="983" name="Google Shape;983;g34d2176635f_3_402"/>
          <p:cNvSpPr txBox="1"/>
          <p:nvPr/>
        </p:nvSpPr>
        <p:spPr>
          <a:xfrm>
            <a:off x="6037100" y="1679525"/>
            <a:ext cx="312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984" name="Google Shape;984;g34d2176635f_3_402"/>
          <p:cNvSpPr txBox="1"/>
          <p:nvPr/>
        </p:nvSpPr>
        <p:spPr>
          <a:xfrm>
            <a:off x="5384850" y="1928000"/>
            <a:ext cx="3591300" cy="5832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800"/>
              </a:spcAft>
              <a:buNone/>
            </a:pPr>
            <a:r>
              <a:rPr lang="en-US" sz="1200">
                <a:solidFill>
                  <a:schemeClr val="dk1"/>
                </a:solidFill>
              </a:rPr>
              <a:t>Truy cập và truy vấn nhiều nguồn dữ liệu như thể chúng là một.</a:t>
            </a:r>
            <a:endParaRPr sz="1800">
              <a:solidFill>
                <a:schemeClr val="dk2"/>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cxnSp>
        <p:nvCxnSpPr>
          <p:cNvPr id="989" name="Google Shape;989;g34d2176635f_3_418"/>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990" name="Google Shape;990;g34d2176635f_3_418"/>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Data processes</a:t>
            </a:r>
            <a:endParaRPr b="0" i="0" sz="1400" u="none" cap="none" strike="noStrike">
              <a:solidFill>
                <a:srgbClr val="000000"/>
              </a:solidFill>
              <a:latin typeface="Arial"/>
              <a:ea typeface="Arial"/>
              <a:cs typeface="Arial"/>
              <a:sym typeface="Arial"/>
            </a:endParaRPr>
          </a:p>
        </p:txBody>
      </p:sp>
      <p:cxnSp>
        <p:nvCxnSpPr>
          <p:cNvPr id="991" name="Google Shape;991;g34d2176635f_3_418"/>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992" name="Google Shape;992;g34d2176635f_3_418"/>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993" name="Google Shape;993;g34d2176635f_3_418"/>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34</a:t>
            </a:r>
            <a:endParaRPr b="0" i="0" sz="1400" u="none" cap="none" strike="noStrike">
              <a:solidFill>
                <a:srgbClr val="000000"/>
              </a:solidFill>
              <a:latin typeface="Arial"/>
              <a:ea typeface="Arial"/>
              <a:cs typeface="Arial"/>
              <a:sym typeface="Arial"/>
            </a:endParaRPr>
          </a:p>
        </p:txBody>
      </p:sp>
      <p:sp>
        <p:nvSpPr>
          <p:cNvPr id="994" name="Google Shape;994;g34d2176635f_3_418"/>
          <p:cNvSpPr/>
          <p:nvPr/>
        </p:nvSpPr>
        <p:spPr>
          <a:xfrm>
            <a:off x="181100" y="532131"/>
            <a:ext cx="28545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Master Data Management</a:t>
            </a:r>
            <a:endParaRPr b="1" i="0" sz="1300" u="none" cap="none" strike="noStrike">
              <a:solidFill>
                <a:schemeClr val="lt1"/>
              </a:solidFill>
              <a:latin typeface="Roboto"/>
              <a:ea typeface="Roboto"/>
              <a:cs typeface="Roboto"/>
              <a:sym typeface="Roboto"/>
            </a:endParaRPr>
          </a:p>
        </p:txBody>
      </p:sp>
      <p:sp>
        <p:nvSpPr>
          <p:cNvPr id="995" name="Google Shape;995;g34d2176635f_3_418"/>
          <p:cNvSpPr/>
          <p:nvPr/>
        </p:nvSpPr>
        <p:spPr>
          <a:xfrm>
            <a:off x="3261275" y="537125"/>
            <a:ext cx="29961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Data Virtualization &amp; Data Federation </a:t>
            </a:r>
            <a:endParaRPr b="1" i="0" sz="1300" u="none" cap="none" strike="noStrike">
              <a:solidFill>
                <a:schemeClr val="lt1"/>
              </a:solidFill>
              <a:latin typeface="Roboto"/>
              <a:ea typeface="Roboto"/>
              <a:cs typeface="Roboto"/>
              <a:sym typeface="Roboto"/>
            </a:endParaRPr>
          </a:p>
        </p:txBody>
      </p:sp>
      <p:sp>
        <p:nvSpPr>
          <p:cNvPr id="996" name="Google Shape;996;g34d2176635f_3_418"/>
          <p:cNvSpPr/>
          <p:nvPr/>
        </p:nvSpPr>
        <p:spPr>
          <a:xfrm>
            <a:off x="6572400" y="532125"/>
            <a:ext cx="2268000" cy="317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Data Catalogs</a:t>
            </a:r>
            <a:endParaRPr b="1" i="0" sz="1300" u="none" cap="none" strike="noStrike">
              <a:solidFill>
                <a:schemeClr val="lt1"/>
              </a:solidFill>
              <a:latin typeface="Roboto"/>
              <a:ea typeface="Roboto"/>
              <a:cs typeface="Roboto"/>
              <a:sym typeface="Roboto"/>
            </a:endParaRPr>
          </a:p>
        </p:txBody>
      </p:sp>
      <p:sp>
        <p:nvSpPr>
          <p:cNvPr id="997" name="Google Shape;997;g34d2176635f_3_418"/>
          <p:cNvSpPr txBox="1"/>
          <p:nvPr/>
        </p:nvSpPr>
        <p:spPr>
          <a:xfrm>
            <a:off x="6037100" y="1679525"/>
            <a:ext cx="312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998" name="Google Shape;998;g34d2176635f_3_418"/>
          <p:cNvPicPr preferRelativeResize="0"/>
          <p:nvPr/>
        </p:nvPicPr>
        <p:blipFill>
          <a:blip r:embed="rId3">
            <a:alphaModFix/>
          </a:blip>
          <a:stretch>
            <a:fillRect/>
          </a:stretch>
        </p:blipFill>
        <p:spPr>
          <a:xfrm>
            <a:off x="342800" y="1513875"/>
            <a:ext cx="4918351" cy="2974275"/>
          </a:xfrm>
          <a:prstGeom prst="rect">
            <a:avLst/>
          </a:prstGeom>
          <a:noFill/>
          <a:ln>
            <a:noFill/>
          </a:ln>
        </p:spPr>
      </p:pic>
      <p:sp>
        <p:nvSpPr>
          <p:cNvPr id="999" name="Google Shape;999;g34d2176635f_3_418"/>
          <p:cNvSpPr txBox="1"/>
          <p:nvPr/>
        </p:nvSpPr>
        <p:spPr>
          <a:xfrm>
            <a:off x="901900" y="1172225"/>
            <a:ext cx="265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rPr>
              <a:t>Data Federation</a:t>
            </a:r>
            <a:endParaRPr sz="1800">
              <a:solidFill>
                <a:schemeClr val="dk2"/>
              </a:solidFill>
            </a:endParaRPr>
          </a:p>
        </p:txBody>
      </p:sp>
      <p:sp>
        <p:nvSpPr>
          <p:cNvPr id="1000" name="Google Shape;1000;g34d2176635f_3_418"/>
          <p:cNvSpPr txBox="1"/>
          <p:nvPr/>
        </p:nvSpPr>
        <p:spPr>
          <a:xfrm>
            <a:off x="5457325" y="2066038"/>
            <a:ext cx="3591300" cy="5832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800"/>
              </a:spcAft>
              <a:buNone/>
            </a:pPr>
            <a:r>
              <a:rPr lang="en-US" sz="1200">
                <a:solidFill>
                  <a:schemeClr val="dk1"/>
                </a:solidFill>
              </a:rPr>
              <a:t> Tập hợp dữ liệu từ các nguồn khác nhau thành một view duy nhất mà không cần sao chép</a:t>
            </a:r>
            <a:r>
              <a:rPr lang="en-US" sz="1200">
                <a:solidFill>
                  <a:schemeClr val="dk1"/>
                </a:solidFill>
                <a:latin typeface="Times New Roman"/>
                <a:ea typeface="Times New Roman"/>
                <a:cs typeface="Times New Roman"/>
                <a:sym typeface="Times New Roman"/>
              </a:rPr>
              <a:t>.</a:t>
            </a:r>
            <a:endParaRPr sz="1800">
              <a:solidFill>
                <a:schemeClr val="dk2"/>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cxnSp>
        <p:nvCxnSpPr>
          <p:cNvPr id="1005" name="Google Shape;1005;g34d2176635f_3_434"/>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1006" name="Google Shape;1006;g34d2176635f_3_434"/>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Data processes</a:t>
            </a:r>
            <a:endParaRPr b="0" i="0" sz="1400" u="none" cap="none" strike="noStrike">
              <a:solidFill>
                <a:srgbClr val="000000"/>
              </a:solidFill>
              <a:latin typeface="Arial"/>
              <a:ea typeface="Arial"/>
              <a:cs typeface="Arial"/>
              <a:sym typeface="Arial"/>
            </a:endParaRPr>
          </a:p>
        </p:txBody>
      </p:sp>
      <p:cxnSp>
        <p:nvCxnSpPr>
          <p:cNvPr id="1007" name="Google Shape;1007;g34d2176635f_3_434"/>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008" name="Google Shape;1008;g34d2176635f_3_434"/>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009" name="Google Shape;1009;g34d2176635f_3_434"/>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35</a:t>
            </a:r>
            <a:endParaRPr b="0" i="0" sz="1400" u="none" cap="none" strike="noStrike">
              <a:solidFill>
                <a:srgbClr val="000000"/>
              </a:solidFill>
              <a:latin typeface="Arial"/>
              <a:ea typeface="Arial"/>
              <a:cs typeface="Arial"/>
              <a:sym typeface="Arial"/>
            </a:endParaRPr>
          </a:p>
        </p:txBody>
      </p:sp>
      <p:sp>
        <p:nvSpPr>
          <p:cNvPr id="1010" name="Google Shape;1010;g34d2176635f_3_434"/>
          <p:cNvSpPr/>
          <p:nvPr/>
        </p:nvSpPr>
        <p:spPr>
          <a:xfrm>
            <a:off x="181100" y="532131"/>
            <a:ext cx="28545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Master Data Management</a:t>
            </a:r>
            <a:endParaRPr b="1" i="0" sz="1300" u="none" cap="none" strike="noStrike">
              <a:solidFill>
                <a:schemeClr val="lt1"/>
              </a:solidFill>
              <a:latin typeface="Roboto"/>
              <a:ea typeface="Roboto"/>
              <a:cs typeface="Roboto"/>
              <a:sym typeface="Roboto"/>
            </a:endParaRPr>
          </a:p>
        </p:txBody>
      </p:sp>
      <p:sp>
        <p:nvSpPr>
          <p:cNvPr id="1011" name="Google Shape;1011;g34d2176635f_3_434"/>
          <p:cNvSpPr/>
          <p:nvPr/>
        </p:nvSpPr>
        <p:spPr>
          <a:xfrm>
            <a:off x="3261275" y="537125"/>
            <a:ext cx="29961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Data Virtualization &amp; Data Federation </a:t>
            </a:r>
            <a:endParaRPr b="1" i="0" sz="1300" u="none" cap="none" strike="noStrike">
              <a:solidFill>
                <a:schemeClr val="lt1"/>
              </a:solidFill>
              <a:latin typeface="Roboto"/>
              <a:ea typeface="Roboto"/>
              <a:cs typeface="Roboto"/>
              <a:sym typeface="Roboto"/>
            </a:endParaRPr>
          </a:p>
        </p:txBody>
      </p:sp>
      <p:sp>
        <p:nvSpPr>
          <p:cNvPr id="1012" name="Google Shape;1012;g34d2176635f_3_434"/>
          <p:cNvSpPr/>
          <p:nvPr/>
        </p:nvSpPr>
        <p:spPr>
          <a:xfrm>
            <a:off x="6572400" y="532125"/>
            <a:ext cx="22680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Data Catalogs</a:t>
            </a:r>
            <a:endParaRPr b="1" i="0" sz="1300" u="none" cap="none" strike="noStrike">
              <a:solidFill>
                <a:schemeClr val="lt1"/>
              </a:solidFill>
              <a:latin typeface="Roboto"/>
              <a:ea typeface="Roboto"/>
              <a:cs typeface="Roboto"/>
              <a:sym typeface="Roboto"/>
            </a:endParaRPr>
          </a:p>
        </p:txBody>
      </p:sp>
      <p:sp>
        <p:nvSpPr>
          <p:cNvPr id="1013" name="Google Shape;1013;g34d2176635f_3_434"/>
          <p:cNvSpPr txBox="1"/>
          <p:nvPr/>
        </p:nvSpPr>
        <p:spPr>
          <a:xfrm>
            <a:off x="3261275" y="1196650"/>
            <a:ext cx="3591300" cy="18582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None/>
            </a:pPr>
            <a:r>
              <a:rPr lang="en-US" sz="1200">
                <a:solidFill>
                  <a:schemeClr val="dk1"/>
                </a:solidFill>
              </a:rPr>
              <a:t>Giống như thư viện mô tả dữ liệu trong Data Lake.</a:t>
            </a:r>
            <a:endParaRPr sz="1200">
              <a:solidFill>
                <a:schemeClr val="dk1"/>
              </a:solidFill>
            </a:endParaRPr>
          </a:p>
          <a:p>
            <a:pPr indent="0" lvl="0" marL="0" rtl="0" algn="l">
              <a:lnSpc>
                <a:spcPct val="115833"/>
              </a:lnSpc>
              <a:spcBef>
                <a:spcPts val="800"/>
              </a:spcBef>
              <a:spcAft>
                <a:spcPts val="0"/>
              </a:spcAft>
              <a:buNone/>
            </a:pPr>
            <a:r>
              <a:rPr lang="en-US" sz="1200">
                <a:solidFill>
                  <a:schemeClr val="dk1"/>
                </a:solidFill>
              </a:rPr>
              <a:t>Bao gồm: tên dữ liệu, định nghĩa, mô tả, định dạng, ai sở hữu, dữ liệu dùng ở đâu, chất lượng ra sao...</a:t>
            </a:r>
            <a:endParaRPr sz="1200">
              <a:solidFill>
                <a:schemeClr val="dk1"/>
              </a:solidFill>
            </a:endParaRPr>
          </a:p>
          <a:p>
            <a:pPr indent="0" lvl="0" marL="0" rtl="0" algn="l">
              <a:lnSpc>
                <a:spcPct val="115833"/>
              </a:lnSpc>
              <a:spcBef>
                <a:spcPts val="800"/>
              </a:spcBef>
              <a:spcAft>
                <a:spcPts val="800"/>
              </a:spcAft>
              <a:buNone/>
            </a:pPr>
            <a:r>
              <a:rPr lang="en-US" sz="1200">
                <a:solidFill>
                  <a:schemeClr val="dk1"/>
                </a:solidFill>
              </a:rPr>
              <a:t>Ví dụ công cụ: AWS Glue Data Catalog, Apache Atlas.</a:t>
            </a:r>
            <a:endParaRPr sz="1200">
              <a:solidFill>
                <a:schemeClr val="dk1"/>
              </a:solidFill>
            </a:endParaRPr>
          </a:p>
        </p:txBody>
      </p:sp>
      <p:pic>
        <p:nvPicPr>
          <p:cNvPr id="1014" name="Google Shape;1014;g34d2176635f_3_434"/>
          <p:cNvPicPr preferRelativeResize="0"/>
          <p:nvPr/>
        </p:nvPicPr>
        <p:blipFill>
          <a:blip r:embed="rId3">
            <a:alphaModFix/>
          </a:blip>
          <a:stretch>
            <a:fillRect/>
          </a:stretch>
        </p:blipFill>
        <p:spPr>
          <a:xfrm>
            <a:off x="1056300" y="1283300"/>
            <a:ext cx="1797600" cy="1454100"/>
          </a:xfrm>
          <a:prstGeom prst="rect">
            <a:avLst/>
          </a:prstGeom>
          <a:noFill/>
          <a:ln>
            <a:noFill/>
          </a:ln>
        </p:spPr>
      </p:pic>
      <p:pic>
        <p:nvPicPr>
          <p:cNvPr id="1015" name="Google Shape;1015;g34d2176635f_3_434"/>
          <p:cNvPicPr preferRelativeResize="0"/>
          <p:nvPr/>
        </p:nvPicPr>
        <p:blipFill>
          <a:blip r:embed="rId4">
            <a:alphaModFix/>
          </a:blip>
          <a:stretch>
            <a:fillRect/>
          </a:stretch>
        </p:blipFill>
        <p:spPr>
          <a:xfrm>
            <a:off x="5716525" y="3144362"/>
            <a:ext cx="1136050" cy="809437"/>
          </a:xfrm>
          <a:prstGeom prst="rect">
            <a:avLst/>
          </a:prstGeom>
          <a:noFill/>
          <a:ln>
            <a:noFill/>
          </a:ln>
        </p:spPr>
      </p:pic>
      <p:sp>
        <p:nvSpPr>
          <p:cNvPr id="1016" name="Google Shape;1016;g34d2176635f_3_434"/>
          <p:cNvSpPr txBox="1"/>
          <p:nvPr/>
        </p:nvSpPr>
        <p:spPr>
          <a:xfrm>
            <a:off x="5241175" y="4043300"/>
            <a:ext cx="22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AWS Glue Data Catalog</a:t>
            </a:r>
            <a:endParaRPr>
              <a:solidFill>
                <a:schemeClr val="dk2"/>
              </a:solidFill>
            </a:endParaRPr>
          </a:p>
        </p:txBody>
      </p:sp>
      <p:pic>
        <p:nvPicPr>
          <p:cNvPr id="1017" name="Google Shape;1017;g34d2176635f_3_434"/>
          <p:cNvPicPr preferRelativeResize="0"/>
          <p:nvPr/>
        </p:nvPicPr>
        <p:blipFill>
          <a:blip r:embed="rId5">
            <a:alphaModFix/>
          </a:blip>
          <a:stretch>
            <a:fillRect/>
          </a:stretch>
        </p:blipFill>
        <p:spPr>
          <a:xfrm>
            <a:off x="2194625" y="3098486"/>
            <a:ext cx="1136050" cy="855314"/>
          </a:xfrm>
          <a:prstGeom prst="rect">
            <a:avLst/>
          </a:prstGeom>
          <a:noFill/>
          <a:ln>
            <a:noFill/>
          </a:ln>
        </p:spPr>
      </p:pic>
      <p:sp>
        <p:nvSpPr>
          <p:cNvPr id="1018" name="Google Shape;1018;g34d2176635f_3_434"/>
          <p:cNvSpPr txBox="1"/>
          <p:nvPr/>
        </p:nvSpPr>
        <p:spPr>
          <a:xfrm>
            <a:off x="2148550" y="4043300"/>
            <a:ext cx="19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Apache Atlas</a:t>
            </a:r>
            <a:endParaRPr>
              <a:solidFill>
                <a:schemeClr val="dk2"/>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cxnSp>
        <p:nvCxnSpPr>
          <p:cNvPr id="1023" name="Google Shape;1023;g34d2176635f_6_5"/>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1024" name="Google Shape;1024;g34d2176635f_6_5"/>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Approaches to Design</a:t>
            </a:r>
            <a:endParaRPr b="0" i="0" sz="1400" u="none" cap="none" strike="noStrike">
              <a:solidFill>
                <a:srgbClr val="000000"/>
              </a:solidFill>
              <a:latin typeface="Arial"/>
              <a:ea typeface="Arial"/>
              <a:cs typeface="Arial"/>
              <a:sym typeface="Arial"/>
            </a:endParaRPr>
          </a:p>
        </p:txBody>
      </p:sp>
      <p:cxnSp>
        <p:nvCxnSpPr>
          <p:cNvPr id="1025" name="Google Shape;1025;g34d2176635f_6_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026" name="Google Shape;1026;g34d2176635f_6_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027" name="Google Shape;1027;g34d2176635f_6_5"/>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36</a:t>
            </a:r>
            <a:endParaRPr b="0" i="0" sz="1400" u="none" cap="none" strike="noStrike">
              <a:solidFill>
                <a:srgbClr val="000000"/>
              </a:solidFill>
              <a:latin typeface="Arial"/>
              <a:ea typeface="Arial"/>
              <a:cs typeface="Arial"/>
              <a:sym typeface="Arial"/>
            </a:endParaRPr>
          </a:p>
        </p:txBody>
      </p:sp>
      <p:sp>
        <p:nvSpPr>
          <p:cNvPr id="1028" name="Google Shape;1028;g34d2176635f_6_5"/>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Zone-based architecture</a:t>
            </a:r>
            <a:endParaRPr b="1" i="0" sz="1300" u="none" cap="none" strike="noStrike">
              <a:solidFill>
                <a:schemeClr val="lt1"/>
              </a:solidFill>
              <a:latin typeface="Roboto"/>
              <a:ea typeface="Roboto"/>
              <a:cs typeface="Roboto"/>
              <a:sym typeface="Roboto"/>
            </a:endParaRPr>
          </a:p>
        </p:txBody>
      </p:sp>
      <p:sp>
        <p:nvSpPr>
          <p:cNvPr id="1029" name="Google Shape;1029;g34d2176635f_6_5"/>
          <p:cNvSpPr/>
          <p:nvPr/>
        </p:nvSpPr>
        <p:spPr>
          <a:xfrm>
            <a:off x="3261275" y="537125"/>
            <a:ext cx="29961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Lambda architecture</a:t>
            </a:r>
            <a:r>
              <a:rPr b="1" lang="en-US" sz="1300">
                <a:solidFill>
                  <a:schemeClr val="lt1"/>
                </a:solidFill>
                <a:latin typeface="Roboto"/>
                <a:ea typeface="Roboto"/>
                <a:cs typeface="Roboto"/>
                <a:sym typeface="Roboto"/>
              </a:rPr>
              <a:t> </a:t>
            </a:r>
            <a:endParaRPr b="1" i="0" sz="1300" u="none" cap="none" strike="noStrike">
              <a:solidFill>
                <a:schemeClr val="lt1"/>
              </a:solidFill>
              <a:latin typeface="Roboto"/>
              <a:ea typeface="Roboto"/>
              <a:cs typeface="Roboto"/>
              <a:sym typeface="Roboto"/>
            </a:endParaRPr>
          </a:p>
        </p:txBody>
      </p:sp>
      <p:sp>
        <p:nvSpPr>
          <p:cNvPr id="1030" name="Google Shape;1030;g34d2176635f_6_5"/>
          <p:cNvSpPr/>
          <p:nvPr/>
        </p:nvSpPr>
        <p:spPr>
          <a:xfrm>
            <a:off x="6572400" y="532125"/>
            <a:ext cx="22680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Lakehouse</a:t>
            </a:r>
            <a:endParaRPr b="1" i="0" sz="1300" u="none" cap="none" strike="noStrike">
              <a:solidFill>
                <a:schemeClr val="lt1"/>
              </a:solidFill>
              <a:latin typeface="Roboto"/>
              <a:ea typeface="Roboto"/>
              <a:cs typeface="Roboto"/>
              <a:sym typeface="Roboto"/>
            </a:endParaRPr>
          </a:p>
        </p:txBody>
      </p:sp>
      <p:grpSp>
        <p:nvGrpSpPr>
          <p:cNvPr id="1031" name="Google Shape;1031;g34d2176635f_6_5"/>
          <p:cNvGrpSpPr/>
          <p:nvPr/>
        </p:nvGrpSpPr>
        <p:grpSpPr>
          <a:xfrm>
            <a:off x="192913" y="1118363"/>
            <a:ext cx="3645600" cy="3473700"/>
            <a:chOff x="241925" y="1118250"/>
            <a:chExt cx="3645600" cy="3473700"/>
          </a:xfrm>
        </p:grpSpPr>
        <p:sp>
          <p:nvSpPr>
            <p:cNvPr id="1032" name="Google Shape;1032;g34d2176635f_6_5"/>
            <p:cNvSpPr/>
            <p:nvPr/>
          </p:nvSpPr>
          <p:spPr>
            <a:xfrm>
              <a:off x="241925" y="1118250"/>
              <a:ext cx="3645600" cy="34737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33" name="Google Shape;1033;g34d2176635f_6_5"/>
            <p:cNvPicPr preferRelativeResize="0"/>
            <p:nvPr/>
          </p:nvPicPr>
          <p:blipFill>
            <a:blip r:embed="rId3">
              <a:alphaModFix/>
            </a:blip>
            <a:stretch>
              <a:fillRect/>
            </a:stretch>
          </p:blipFill>
          <p:spPr>
            <a:xfrm>
              <a:off x="411338" y="1375850"/>
              <a:ext cx="3306784" cy="3031551"/>
            </a:xfrm>
            <a:prstGeom prst="rect">
              <a:avLst/>
            </a:prstGeom>
            <a:noFill/>
            <a:ln>
              <a:noFill/>
            </a:ln>
          </p:spPr>
        </p:pic>
      </p:grpSp>
      <p:grpSp>
        <p:nvGrpSpPr>
          <p:cNvPr id="1034" name="Google Shape;1034;g34d2176635f_6_5"/>
          <p:cNvGrpSpPr/>
          <p:nvPr/>
        </p:nvGrpSpPr>
        <p:grpSpPr>
          <a:xfrm>
            <a:off x="4325638" y="1154538"/>
            <a:ext cx="2069225" cy="3401100"/>
            <a:chOff x="4610275" y="1191075"/>
            <a:chExt cx="2069225" cy="3401100"/>
          </a:xfrm>
        </p:grpSpPr>
        <p:sp>
          <p:nvSpPr>
            <p:cNvPr id="1035" name="Google Shape;1035;g34d2176635f_6_5"/>
            <p:cNvSpPr/>
            <p:nvPr/>
          </p:nvSpPr>
          <p:spPr>
            <a:xfrm>
              <a:off x="4610275" y="1191075"/>
              <a:ext cx="2069100" cy="34011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6" name="Google Shape;1036;g34d2176635f_6_5"/>
            <p:cNvSpPr txBox="1"/>
            <p:nvPr/>
          </p:nvSpPr>
          <p:spPr>
            <a:xfrm>
              <a:off x="4683600" y="1674175"/>
              <a:ext cx="1995900" cy="26967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0"/>
                </a:spcAft>
                <a:buNone/>
              </a:pPr>
              <a:r>
                <a:rPr b="1" lang="en-US" sz="1200">
                  <a:solidFill>
                    <a:srgbClr val="434343"/>
                  </a:solidFill>
                </a:rPr>
                <a:t>Dữ liệu thô, chưa xử lý</a:t>
              </a:r>
              <a:endParaRPr b="1" sz="1200">
                <a:solidFill>
                  <a:srgbClr val="434343"/>
                </a:solidFill>
              </a:endParaRPr>
            </a:p>
            <a:p>
              <a:pPr indent="0" lvl="0" marL="0" rtl="0" algn="ctr">
                <a:lnSpc>
                  <a:spcPct val="115833"/>
                </a:lnSpc>
                <a:spcBef>
                  <a:spcPts val="800"/>
                </a:spcBef>
                <a:spcAft>
                  <a:spcPts val="0"/>
                </a:spcAft>
                <a:buNone/>
              </a:pPr>
              <a:r>
                <a:t/>
              </a:r>
              <a:endParaRPr b="1" sz="1200">
                <a:solidFill>
                  <a:srgbClr val="434343"/>
                </a:solidFill>
              </a:endParaRPr>
            </a:p>
            <a:p>
              <a:pPr indent="0" lvl="0" marL="0" rtl="0" algn="ctr">
                <a:lnSpc>
                  <a:spcPct val="115833"/>
                </a:lnSpc>
                <a:spcBef>
                  <a:spcPts val="800"/>
                </a:spcBef>
                <a:spcAft>
                  <a:spcPts val="0"/>
                </a:spcAft>
                <a:buNone/>
              </a:pPr>
              <a:r>
                <a:t/>
              </a:r>
              <a:endParaRPr b="1" sz="1200">
                <a:solidFill>
                  <a:srgbClr val="434343"/>
                </a:solidFill>
              </a:endParaRPr>
            </a:p>
            <a:p>
              <a:pPr indent="0" lvl="0" marL="0" rtl="0" algn="ctr">
                <a:lnSpc>
                  <a:spcPct val="115833"/>
                </a:lnSpc>
                <a:spcBef>
                  <a:spcPts val="800"/>
                </a:spcBef>
                <a:spcAft>
                  <a:spcPts val="0"/>
                </a:spcAft>
                <a:buNone/>
              </a:pPr>
              <a:r>
                <a:rPr b="1" lang="en-US" sz="1200">
                  <a:solidFill>
                    <a:srgbClr val="434343"/>
                  </a:solidFill>
                </a:rPr>
                <a:t>Dữ liệu đã được làm sạch, xác thực</a:t>
              </a:r>
              <a:endParaRPr b="1" sz="1200">
                <a:solidFill>
                  <a:srgbClr val="434343"/>
                </a:solidFill>
              </a:endParaRPr>
            </a:p>
            <a:p>
              <a:pPr indent="0" lvl="0" marL="0" rtl="0" algn="ctr">
                <a:lnSpc>
                  <a:spcPct val="115833"/>
                </a:lnSpc>
                <a:spcBef>
                  <a:spcPts val="800"/>
                </a:spcBef>
                <a:spcAft>
                  <a:spcPts val="0"/>
                </a:spcAft>
                <a:buNone/>
              </a:pPr>
              <a:r>
                <a:t/>
              </a:r>
              <a:endParaRPr b="1" sz="1200">
                <a:solidFill>
                  <a:srgbClr val="434343"/>
                </a:solidFill>
              </a:endParaRPr>
            </a:p>
            <a:p>
              <a:pPr indent="0" lvl="0" marL="0" rtl="0" algn="ctr">
                <a:lnSpc>
                  <a:spcPct val="115833"/>
                </a:lnSpc>
                <a:spcBef>
                  <a:spcPts val="800"/>
                </a:spcBef>
                <a:spcAft>
                  <a:spcPts val="0"/>
                </a:spcAft>
                <a:buNone/>
              </a:pPr>
              <a:r>
                <a:t/>
              </a:r>
              <a:endParaRPr b="1" sz="1200">
                <a:solidFill>
                  <a:srgbClr val="434343"/>
                </a:solidFill>
              </a:endParaRPr>
            </a:p>
            <a:p>
              <a:pPr indent="0" lvl="0" marL="0" rtl="0" algn="ctr">
                <a:lnSpc>
                  <a:spcPct val="115833"/>
                </a:lnSpc>
                <a:spcBef>
                  <a:spcPts val="800"/>
                </a:spcBef>
                <a:spcAft>
                  <a:spcPts val="800"/>
                </a:spcAft>
                <a:buNone/>
              </a:pPr>
              <a:r>
                <a:rPr b="1" lang="en-US" sz="1200">
                  <a:solidFill>
                    <a:srgbClr val="434343"/>
                  </a:solidFill>
                </a:rPr>
                <a:t>Dữ liệu đã xử lý sâu, sẵn sàng sử dụng</a:t>
              </a:r>
              <a:endParaRPr b="1" sz="1800">
                <a:solidFill>
                  <a:srgbClr val="434343"/>
                </a:solidFill>
              </a:endParaRPr>
            </a:p>
          </p:txBody>
        </p:sp>
      </p:grpSp>
      <p:grpSp>
        <p:nvGrpSpPr>
          <p:cNvPr id="1037" name="Google Shape;1037;g34d2176635f_6_5"/>
          <p:cNvGrpSpPr/>
          <p:nvPr/>
        </p:nvGrpSpPr>
        <p:grpSpPr>
          <a:xfrm>
            <a:off x="6881988" y="1154663"/>
            <a:ext cx="2069100" cy="3401100"/>
            <a:chOff x="6931000" y="1191075"/>
            <a:chExt cx="2069100" cy="3401100"/>
          </a:xfrm>
        </p:grpSpPr>
        <p:sp>
          <p:nvSpPr>
            <p:cNvPr id="1038" name="Google Shape;1038;g34d2176635f_6_5"/>
            <p:cNvSpPr/>
            <p:nvPr/>
          </p:nvSpPr>
          <p:spPr>
            <a:xfrm>
              <a:off x="6931000" y="1191075"/>
              <a:ext cx="2069100" cy="34011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9" name="Google Shape;1039;g34d2176635f_6_5"/>
            <p:cNvSpPr txBox="1"/>
            <p:nvPr/>
          </p:nvSpPr>
          <p:spPr>
            <a:xfrm>
              <a:off x="7007950" y="1515925"/>
              <a:ext cx="1915200" cy="29106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0"/>
                </a:spcAft>
                <a:buNone/>
              </a:pPr>
              <a:r>
                <a:rPr b="1" lang="en-US" sz="1200">
                  <a:solidFill>
                    <a:srgbClr val="434343"/>
                  </a:solidFill>
                </a:rPr>
                <a:t>T</a:t>
              </a:r>
              <a:r>
                <a:rPr b="1" lang="en-US" sz="1200">
                  <a:solidFill>
                    <a:srgbClr val="434343"/>
                  </a:solidFill>
                </a:rPr>
                <a:t>rữ dữ liệu gốc từ nguồn</a:t>
              </a:r>
              <a:endParaRPr b="1" sz="1200">
                <a:solidFill>
                  <a:srgbClr val="434343"/>
                </a:solidFill>
              </a:endParaRPr>
            </a:p>
            <a:p>
              <a:pPr indent="0" lvl="0" marL="0" rtl="0" algn="ctr">
                <a:lnSpc>
                  <a:spcPct val="115833"/>
                </a:lnSpc>
                <a:spcBef>
                  <a:spcPts val="800"/>
                </a:spcBef>
                <a:spcAft>
                  <a:spcPts val="0"/>
                </a:spcAft>
                <a:buNone/>
              </a:pPr>
              <a:r>
                <a:t/>
              </a:r>
              <a:endParaRPr b="1" sz="1200">
                <a:solidFill>
                  <a:srgbClr val="434343"/>
                </a:solidFill>
              </a:endParaRPr>
            </a:p>
            <a:p>
              <a:pPr indent="0" lvl="0" marL="0" rtl="0" algn="ctr">
                <a:lnSpc>
                  <a:spcPct val="115833"/>
                </a:lnSpc>
                <a:spcBef>
                  <a:spcPts val="800"/>
                </a:spcBef>
                <a:spcAft>
                  <a:spcPts val="0"/>
                </a:spcAft>
                <a:buNone/>
              </a:pPr>
              <a:r>
                <a:t/>
              </a:r>
              <a:endParaRPr b="1" sz="1200">
                <a:solidFill>
                  <a:srgbClr val="434343"/>
                </a:solidFill>
              </a:endParaRPr>
            </a:p>
            <a:p>
              <a:pPr indent="0" lvl="0" marL="0" rtl="0" algn="ctr">
                <a:lnSpc>
                  <a:spcPct val="115833"/>
                </a:lnSpc>
                <a:spcBef>
                  <a:spcPts val="800"/>
                </a:spcBef>
                <a:spcAft>
                  <a:spcPts val="0"/>
                </a:spcAft>
                <a:buNone/>
              </a:pPr>
              <a:r>
                <a:rPr b="1" lang="en-US" sz="1200">
                  <a:solidFill>
                    <a:srgbClr val="434343"/>
                  </a:solidFill>
                </a:rPr>
                <a:t>Dữ liệu đáng tin cậy, chuẩn hóa</a:t>
              </a:r>
              <a:endParaRPr b="1" sz="1200">
                <a:solidFill>
                  <a:srgbClr val="434343"/>
                </a:solidFill>
              </a:endParaRPr>
            </a:p>
            <a:p>
              <a:pPr indent="0" lvl="0" marL="0" rtl="0" algn="ctr">
                <a:lnSpc>
                  <a:spcPct val="115833"/>
                </a:lnSpc>
                <a:spcBef>
                  <a:spcPts val="800"/>
                </a:spcBef>
                <a:spcAft>
                  <a:spcPts val="0"/>
                </a:spcAft>
                <a:buNone/>
              </a:pPr>
              <a:r>
                <a:t/>
              </a:r>
              <a:endParaRPr b="1" sz="1200">
                <a:solidFill>
                  <a:srgbClr val="434343"/>
                </a:solidFill>
              </a:endParaRPr>
            </a:p>
            <a:p>
              <a:pPr indent="0" lvl="0" marL="0" rtl="0" algn="ctr">
                <a:lnSpc>
                  <a:spcPct val="115833"/>
                </a:lnSpc>
                <a:spcBef>
                  <a:spcPts val="800"/>
                </a:spcBef>
                <a:spcAft>
                  <a:spcPts val="0"/>
                </a:spcAft>
                <a:buNone/>
              </a:pPr>
              <a:r>
                <a:t/>
              </a:r>
              <a:endParaRPr b="1" sz="1200">
                <a:solidFill>
                  <a:srgbClr val="434343"/>
                </a:solidFill>
              </a:endParaRPr>
            </a:p>
            <a:p>
              <a:pPr indent="0" lvl="0" marL="0" rtl="0" algn="ctr">
                <a:lnSpc>
                  <a:spcPct val="115833"/>
                </a:lnSpc>
                <a:spcBef>
                  <a:spcPts val="800"/>
                </a:spcBef>
                <a:spcAft>
                  <a:spcPts val="800"/>
                </a:spcAft>
                <a:buNone/>
              </a:pPr>
              <a:r>
                <a:rPr b="1" lang="en-US" sz="1200">
                  <a:solidFill>
                    <a:srgbClr val="434343"/>
                  </a:solidFill>
                </a:rPr>
                <a:t>Dành cho báo cáo, phân tích, ML</a:t>
              </a:r>
              <a:endParaRPr b="1" sz="1200">
                <a:solidFill>
                  <a:srgbClr val="434343"/>
                </a:solidFil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cxnSp>
        <p:nvCxnSpPr>
          <p:cNvPr id="1044" name="Google Shape;1044;g34d2176635f_6_22"/>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1045" name="Google Shape;1045;g34d2176635f_6_22"/>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Approaches to Design</a:t>
            </a:r>
            <a:endParaRPr b="0" i="0" sz="1400" u="none" cap="none" strike="noStrike">
              <a:solidFill>
                <a:srgbClr val="000000"/>
              </a:solidFill>
              <a:latin typeface="Arial"/>
              <a:ea typeface="Arial"/>
              <a:cs typeface="Arial"/>
              <a:sym typeface="Arial"/>
            </a:endParaRPr>
          </a:p>
        </p:txBody>
      </p:sp>
      <p:cxnSp>
        <p:nvCxnSpPr>
          <p:cNvPr id="1046" name="Google Shape;1046;g34d2176635f_6_22"/>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047" name="Google Shape;1047;g34d2176635f_6_22"/>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048" name="Google Shape;1048;g34d2176635f_6_22"/>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37</a:t>
            </a:r>
            <a:endParaRPr b="0" i="0" sz="1400" u="none" cap="none" strike="noStrike">
              <a:solidFill>
                <a:srgbClr val="000000"/>
              </a:solidFill>
              <a:latin typeface="Arial"/>
              <a:ea typeface="Arial"/>
              <a:cs typeface="Arial"/>
              <a:sym typeface="Arial"/>
            </a:endParaRPr>
          </a:p>
        </p:txBody>
      </p:sp>
      <p:sp>
        <p:nvSpPr>
          <p:cNvPr id="1049" name="Google Shape;1049;g34d2176635f_6_22"/>
          <p:cNvSpPr/>
          <p:nvPr/>
        </p:nvSpPr>
        <p:spPr>
          <a:xfrm>
            <a:off x="181100" y="532131"/>
            <a:ext cx="2854500" cy="317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Zone-based architecture</a:t>
            </a:r>
            <a:endParaRPr b="1" i="0" sz="1300" u="none" cap="none" strike="noStrike">
              <a:solidFill>
                <a:schemeClr val="lt1"/>
              </a:solidFill>
              <a:latin typeface="Roboto"/>
              <a:ea typeface="Roboto"/>
              <a:cs typeface="Roboto"/>
              <a:sym typeface="Roboto"/>
            </a:endParaRPr>
          </a:p>
        </p:txBody>
      </p:sp>
      <p:sp>
        <p:nvSpPr>
          <p:cNvPr id="1050" name="Google Shape;1050;g34d2176635f_6_22"/>
          <p:cNvSpPr/>
          <p:nvPr/>
        </p:nvSpPr>
        <p:spPr>
          <a:xfrm>
            <a:off x="3261275" y="537125"/>
            <a:ext cx="29961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Lambda architecture </a:t>
            </a:r>
            <a:endParaRPr b="1" i="0" sz="1300" u="none" cap="none" strike="noStrike">
              <a:solidFill>
                <a:schemeClr val="lt1"/>
              </a:solidFill>
              <a:latin typeface="Roboto"/>
              <a:ea typeface="Roboto"/>
              <a:cs typeface="Roboto"/>
              <a:sym typeface="Roboto"/>
            </a:endParaRPr>
          </a:p>
        </p:txBody>
      </p:sp>
      <p:sp>
        <p:nvSpPr>
          <p:cNvPr id="1051" name="Google Shape;1051;g34d2176635f_6_22"/>
          <p:cNvSpPr/>
          <p:nvPr/>
        </p:nvSpPr>
        <p:spPr>
          <a:xfrm>
            <a:off x="6572400" y="532125"/>
            <a:ext cx="22680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Lakehouse</a:t>
            </a:r>
            <a:endParaRPr b="1" i="0" sz="1300" u="none" cap="none" strike="noStrike">
              <a:solidFill>
                <a:schemeClr val="lt1"/>
              </a:solidFill>
              <a:latin typeface="Roboto"/>
              <a:ea typeface="Roboto"/>
              <a:cs typeface="Roboto"/>
              <a:sym typeface="Roboto"/>
            </a:endParaRPr>
          </a:p>
        </p:txBody>
      </p:sp>
      <p:pic>
        <p:nvPicPr>
          <p:cNvPr id="1052" name="Google Shape;1052;g34d2176635f_6_22"/>
          <p:cNvPicPr preferRelativeResize="0"/>
          <p:nvPr/>
        </p:nvPicPr>
        <p:blipFill>
          <a:blip r:embed="rId3">
            <a:alphaModFix/>
          </a:blip>
          <a:stretch>
            <a:fillRect/>
          </a:stretch>
        </p:blipFill>
        <p:spPr>
          <a:xfrm>
            <a:off x="343853" y="1309963"/>
            <a:ext cx="6146546" cy="3090262"/>
          </a:xfrm>
          <a:prstGeom prst="rect">
            <a:avLst/>
          </a:prstGeom>
          <a:noFill/>
          <a:ln>
            <a:noFill/>
          </a:ln>
        </p:spPr>
      </p:pic>
      <p:sp>
        <p:nvSpPr>
          <p:cNvPr id="1053" name="Google Shape;1053;g34d2176635f_6_22"/>
          <p:cNvSpPr txBox="1"/>
          <p:nvPr/>
        </p:nvSpPr>
        <p:spPr>
          <a:xfrm>
            <a:off x="6863100" y="2336488"/>
            <a:ext cx="1686600" cy="5832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800"/>
              </a:spcAft>
              <a:buNone/>
            </a:pPr>
            <a:r>
              <a:rPr lang="en-US" sz="1200">
                <a:solidFill>
                  <a:schemeClr val="dk1"/>
                </a:solidFill>
              </a:rPr>
              <a:t>Kết hợp xử lý batch và real-time</a:t>
            </a:r>
            <a:r>
              <a:rPr lang="en-US" sz="1200">
                <a:solidFill>
                  <a:schemeClr val="dk1"/>
                </a:solidFill>
                <a:latin typeface="Times New Roman"/>
                <a:ea typeface="Times New Roman"/>
                <a:cs typeface="Times New Roman"/>
                <a:sym typeface="Times New Roman"/>
              </a:rPr>
              <a:t>.</a:t>
            </a:r>
            <a:endParaRPr sz="1800">
              <a:solidFill>
                <a:schemeClr val="dk2"/>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cxnSp>
        <p:nvCxnSpPr>
          <p:cNvPr id="92" name="Google Shape;92;p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93" name="Google Shape;93;p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94" name="Google Shape;94;p5"/>
          <p:cNvSpPr txBox="1"/>
          <p:nvPr/>
        </p:nvSpPr>
        <p:spPr>
          <a:xfrm>
            <a:off x="8725701" y="4835723"/>
            <a:ext cx="4183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5</a:t>
            </a:r>
            <a:endParaRPr b="0" i="0" sz="1400" u="none" cap="none" strike="noStrike">
              <a:solidFill>
                <a:srgbClr val="000000"/>
              </a:solidFill>
              <a:latin typeface="Arial"/>
              <a:ea typeface="Arial"/>
              <a:cs typeface="Arial"/>
              <a:sym typeface="Arial"/>
            </a:endParaRPr>
          </a:p>
        </p:txBody>
      </p:sp>
      <p:cxnSp>
        <p:nvCxnSpPr>
          <p:cNvPr id="95" name="Google Shape;95;p5"/>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96" name="Google Shape;96;p5"/>
          <p:cNvSpPr txBox="1"/>
          <p:nvPr/>
        </p:nvSpPr>
        <p:spPr>
          <a:xfrm>
            <a:off x="73975"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Hệ thống nguồn</a:t>
            </a:r>
            <a:r>
              <a:rPr b="1" i="0" lang="en-US" sz="1400" u="none" cap="none" strike="noStrike">
                <a:solidFill>
                  <a:srgbClr val="002B65"/>
                </a:solidFill>
                <a:latin typeface="Roboto"/>
                <a:ea typeface="Roboto"/>
                <a:cs typeface="Roboto"/>
                <a:sym typeface="Roboto"/>
              </a:rPr>
              <a:t> </a:t>
            </a:r>
            <a:endParaRPr b="1" i="0" sz="1400" u="none" cap="none" strike="noStrike">
              <a:solidFill>
                <a:srgbClr val="002B65"/>
              </a:solidFill>
              <a:latin typeface="Roboto"/>
              <a:ea typeface="Roboto"/>
              <a:cs typeface="Roboto"/>
              <a:sym typeface="Roboto"/>
            </a:endParaRPr>
          </a:p>
        </p:txBody>
      </p:sp>
      <p:sp>
        <p:nvSpPr>
          <p:cNvPr id="97" name="Google Shape;97;p5"/>
          <p:cNvSpPr txBox="1"/>
          <p:nvPr/>
        </p:nvSpPr>
        <p:spPr>
          <a:xfrm>
            <a:off x="180641" y="400200"/>
            <a:ext cx="8782718" cy="839503"/>
          </a:xfrm>
          <a:prstGeom prst="rect">
            <a:avLst/>
          </a:prstGeom>
          <a:noFill/>
          <a:ln cap="flat" cmpd="sng" w="1270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DD7E6B"/>
                </a:solidFill>
                <a:latin typeface="Arial"/>
                <a:ea typeface="Arial"/>
                <a:cs typeface="Arial"/>
                <a:sym typeface="Arial"/>
              </a:rPr>
              <a:t>Khái niệm</a:t>
            </a:r>
            <a:endParaRPr b="1" i="0" sz="1500" u="none" cap="none" strike="noStrike">
              <a:solidFill>
                <a:srgbClr val="DD7E6B"/>
              </a:solidFill>
              <a:latin typeface="Arial"/>
              <a:ea typeface="Arial"/>
              <a:cs typeface="Arial"/>
              <a:sym typeface="Arial"/>
            </a:endParaRPr>
          </a:p>
          <a:p>
            <a:pPr indent="0" lvl="2" marL="158750" marR="0" rtl="0" algn="l">
              <a:lnSpc>
                <a:spcPct val="100000"/>
              </a:lnSpc>
              <a:spcBef>
                <a:spcPts val="0"/>
              </a:spcBef>
              <a:spcAft>
                <a:spcPts val="0"/>
              </a:spcAft>
              <a:buClr>
                <a:srgbClr val="000000"/>
              </a:buClr>
              <a:buSzPts val="1300"/>
              <a:buFont typeface="Arial"/>
              <a:buNone/>
            </a:pPr>
            <a:r>
              <a:rPr b="1" lang="en-US" sz="1300">
                <a:solidFill>
                  <a:schemeClr val="dk1"/>
                </a:solidFill>
              </a:rPr>
              <a:t>Hệ thống nguồn</a:t>
            </a:r>
            <a:r>
              <a:rPr b="0" i="0" lang="en-US" sz="1300" u="none" cap="none" strike="noStrike">
                <a:solidFill>
                  <a:schemeClr val="dk1"/>
                </a:solidFill>
                <a:latin typeface="Arial"/>
                <a:ea typeface="Arial"/>
                <a:cs typeface="Arial"/>
                <a:sym typeface="Arial"/>
              </a:rPr>
              <a:t>: </a:t>
            </a:r>
            <a:r>
              <a:rPr lang="en-US" sz="1300">
                <a:solidFill>
                  <a:schemeClr val="dk1"/>
                </a:solidFill>
              </a:rPr>
              <a:t>nơi dữ liệu được tạo ra hoặc lưu trữ ban đầu, trước khi được trích xuất để đưa vào hệ thống phân tích</a:t>
            </a:r>
            <a:r>
              <a:rPr b="0" i="0" lang="en-US" sz="13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8" name="Google Shape;98;p5"/>
          <p:cNvSpPr/>
          <p:nvPr/>
        </p:nvSpPr>
        <p:spPr>
          <a:xfrm>
            <a:off x="180657" y="1428150"/>
            <a:ext cx="87576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Các loại chính</a:t>
            </a:r>
            <a:endParaRPr b="1" i="0" sz="1300" u="none" cap="none" strike="noStrike">
              <a:solidFill>
                <a:schemeClr val="lt1"/>
              </a:solidFill>
              <a:latin typeface="Roboto"/>
              <a:ea typeface="Roboto"/>
              <a:cs typeface="Roboto"/>
              <a:sym typeface="Roboto"/>
            </a:endParaRPr>
          </a:p>
        </p:txBody>
      </p:sp>
      <p:sp>
        <p:nvSpPr>
          <p:cNvPr id="99" name="Google Shape;99;p5"/>
          <p:cNvSpPr txBox="1"/>
          <p:nvPr/>
        </p:nvSpPr>
        <p:spPr>
          <a:xfrm>
            <a:off x="533910" y="2684913"/>
            <a:ext cx="1866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lang="en-US" sz="1300">
                <a:solidFill>
                  <a:srgbClr val="DD7E6B"/>
                </a:solidFill>
                <a:latin typeface="Roboto"/>
                <a:ea typeface="Roboto"/>
                <a:cs typeface="Roboto"/>
                <a:sym typeface="Roboto"/>
              </a:rPr>
              <a:t>Dữ liệu quan hệ</a:t>
            </a:r>
            <a:endParaRPr b="1" i="0" sz="1300" u="none" cap="none" strike="noStrike">
              <a:solidFill>
                <a:schemeClr val="dk1"/>
              </a:solidFill>
              <a:latin typeface="Roboto"/>
              <a:ea typeface="Roboto"/>
              <a:cs typeface="Roboto"/>
              <a:sym typeface="Roboto"/>
            </a:endParaRPr>
          </a:p>
        </p:txBody>
      </p:sp>
      <p:sp>
        <p:nvSpPr>
          <p:cNvPr id="100" name="Google Shape;100;p5"/>
          <p:cNvSpPr txBox="1"/>
          <p:nvPr/>
        </p:nvSpPr>
        <p:spPr>
          <a:xfrm>
            <a:off x="3182375" y="2684937"/>
            <a:ext cx="22452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DD7E6B"/>
                </a:solidFill>
                <a:latin typeface="Roboto"/>
                <a:ea typeface="Roboto"/>
                <a:cs typeface="Roboto"/>
                <a:sym typeface="Roboto"/>
              </a:rPr>
              <a:t>D</a:t>
            </a:r>
            <a:r>
              <a:rPr b="1" lang="en-US" sz="1300">
                <a:solidFill>
                  <a:srgbClr val="DD7E6B"/>
                </a:solidFill>
                <a:latin typeface="Roboto"/>
                <a:ea typeface="Roboto"/>
                <a:cs typeface="Roboto"/>
                <a:sym typeface="Roboto"/>
              </a:rPr>
              <a:t>ữ liệu NoSQL</a:t>
            </a:r>
            <a:endParaRPr b="0" i="0" sz="1400" u="none" cap="none" strike="noStrike">
              <a:solidFill>
                <a:srgbClr val="000000"/>
              </a:solidFill>
              <a:latin typeface="Arial"/>
              <a:ea typeface="Arial"/>
              <a:cs typeface="Arial"/>
              <a:sym typeface="Arial"/>
            </a:endParaRPr>
          </a:p>
        </p:txBody>
      </p:sp>
      <p:sp>
        <p:nvSpPr>
          <p:cNvPr id="101" name="Google Shape;101;p5"/>
          <p:cNvSpPr txBox="1"/>
          <p:nvPr/>
        </p:nvSpPr>
        <p:spPr>
          <a:xfrm>
            <a:off x="2105010" y="4253431"/>
            <a:ext cx="1377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300"/>
              <a:buFont typeface="Arial"/>
              <a:buNone/>
            </a:pPr>
            <a:r>
              <a:rPr b="1" lang="en-US" sz="1300">
                <a:solidFill>
                  <a:srgbClr val="DD7E6B"/>
                </a:solidFill>
                <a:latin typeface="Roboto"/>
                <a:ea typeface="Roboto"/>
                <a:cs typeface="Roboto"/>
                <a:sym typeface="Roboto"/>
              </a:rPr>
              <a:t>Dữ liệu logs</a:t>
            </a:r>
            <a:endParaRPr b="1" i="0" sz="1300" u="none" cap="none" strike="noStrike">
              <a:solidFill>
                <a:srgbClr val="EA9999"/>
              </a:solidFill>
              <a:latin typeface="Roboto"/>
              <a:ea typeface="Roboto"/>
              <a:cs typeface="Roboto"/>
              <a:sym typeface="Roboto"/>
            </a:endParaRPr>
          </a:p>
        </p:txBody>
      </p:sp>
      <p:sp>
        <p:nvSpPr>
          <p:cNvPr id="102" name="Google Shape;102;p5"/>
          <p:cNvSpPr txBox="1"/>
          <p:nvPr/>
        </p:nvSpPr>
        <p:spPr>
          <a:xfrm>
            <a:off x="5005975" y="4253431"/>
            <a:ext cx="2019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300"/>
              <a:buFont typeface="Arial"/>
              <a:buNone/>
            </a:pPr>
            <a:r>
              <a:rPr b="1" lang="en-US" sz="1300">
                <a:solidFill>
                  <a:srgbClr val="DD7E6B"/>
                </a:solidFill>
                <a:latin typeface="Roboto"/>
                <a:ea typeface="Roboto"/>
                <a:cs typeface="Roboto"/>
                <a:sym typeface="Roboto"/>
              </a:rPr>
              <a:t>Dữ liệu streaming</a:t>
            </a:r>
            <a:endParaRPr b="1" i="0" sz="1300" u="none" cap="none" strike="noStrike">
              <a:solidFill>
                <a:srgbClr val="DD7E6B"/>
              </a:solidFill>
              <a:latin typeface="Roboto"/>
              <a:ea typeface="Roboto"/>
              <a:cs typeface="Roboto"/>
              <a:sym typeface="Roboto"/>
            </a:endParaRPr>
          </a:p>
        </p:txBody>
      </p:sp>
      <p:pic>
        <p:nvPicPr>
          <p:cNvPr id="103" name="Google Shape;103;p5"/>
          <p:cNvPicPr preferRelativeResize="0"/>
          <p:nvPr/>
        </p:nvPicPr>
        <p:blipFill>
          <a:blip r:embed="rId3">
            <a:alphaModFix/>
          </a:blip>
          <a:stretch>
            <a:fillRect/>
          </a:stretch>
        </p:blipFill>
        <p:spPr>
          <a:xfrm>
            <a:off x="289472" y="1876260"/>
            <a:ext cx="1866301" cy="833629"/>
          </a:xfrm>
          <a:prstGeom prst="rect">
            <a:avLst/>
          </a:prstGeom>
          <a:noFill/>
          <a:ln>
            <a:noFill/>
          </a:ln>
        </p:spPr>
      </p:pic>
      <p:pic>
        <p:nvPicPr>
          <p:cNvPr id="104" name="Google Shape;104;p5"/>
          <p:cNvPicPr preferRelativeResize="0"/>
          <p:nvPr/>
        </p:nvPicPr>
        <p:blipFill>
          <a:blip r:embed="rId4">
            <a:alphaModFix/>
          </a:blip>
          <a:stretch>
            <a:fillRect/>
          </a:stretch>
        </p:blipFill>
        <p:spPr>
          <a:xfrm>
            <a:off x="3676775" y="1745250"/>
            <a:ext cx="1162625" cy="1034900"/>
          </a:xfrm>
          <a:prstGeom prst="rect">
            <a:avLst/>
          </a:prstGeom>
          <a:noFill/>
          <a:ln>
            <a:noFill/>
          </a:ln>
        </p:spPr>
      </p:pic>
      <p:pic>
        <p:nvPicPr>
          <p:cNvPr id="105" name="Google Shape;105;p5"/>
          <p:cNvPicPr preferRelativeResize="0"/>
          <p:nvPr/>
        </p:nvPicPr>
        <p:blipFill>
          <a:blip r:embed="rId5">
            <a:alphaModFix/>
          </a:blip>
          <a:stretch>
            <a:fillRect/>
          </a:stretch>
        </p:blipFill>
        <p:spPr>
          <a:xfrm>
            <a:off x="6643804" y="1853225"/>
            <a:ext cx="1913572" cy="833650"/>
          </a:xfrm>
          <a:prstGeom prst="rect">
            <a:avLst/>
          </a:prstGeom>
          <a:noFill/>
          <a:ln>
            <a:noFill/>
          </a:ln>
        </p:spPr>
      </p:pic>
      <p:sp>
        <p:nvSpPr>
          <p:cNvPr id="106" name="Google Shape;106;p5"/>
          <p:cNvSpPr txBox="1"/>
          <p:nvPr/>
        </p:nvSpPr>
        <p:spPr>
          <a:xfrm>
            <a:off x="6454163" y="2684937"/>
            <a:ext cx="22452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DD7E6B"/>
                </a:solidFill>
                <a:latin typeface="Roboto"/>
                <a:ea typeface="Roboto"/>
                <a:cs typeface="Roboto"/>
                <a:sym typeface="Roboto"/>
              </a:rPr>
              <a:t>Lưu trữ đối tượng</a:t>
            </a:r>
            <a:endParaRPr b="0" i="0" sz="1400" u="none" cap="none" strike="noStrike">
              <a:solidFill>
                <a:srgbClr val="000000"/>
              </a:solidFill>
              <a:latin typeface="Arial"/>
              <a:ea typeface="Arial"/>
              <a:cs typeface="Arial"/>
              <a:sym typeface="Arial"/>
            </a:endParaRPr>
          </a:p>
        </p:txBody>
      </p:sp>
      <p:pic>
        <p:nvPicPr>
          <p:cNvPr id="107" name="Google Shape;107;p5"/>
          <p:cNvPicPr preferRelativeResize="0"/>
          <p:nvPr/>
        </p:nvPicPr>
        <p:blipFill>
          <a:blip r:embed="rId6">
            <a:alphaModFix/>
          </a:blip>
          <a:stretch>
            <a:fillRect/>
          </a:stretch>
        </p:blipFill>
        <p:spPr>
          <a:xfrm>
            <a:off x="2025299" y="3069813"/>
            <a:ext cx="1651475" cy="1013300"/>
          </a:xfrm>
          <a:prstGeom prst="rect">
            <a:avLst/>
          </a:prstGeom>
          <a:noFill/>
          <a:ln>
            <a:noFill/>
          </a:ln>
        </p:spPr>
      </p:pic>
      <p:pic>
        <p:nvPicPr>
          <p:cNvPr id="108" name="Google Shape;108;p5"/>
          <p:cNvPicPr preferRelativeResize="0"/>
          <p:nvPr/>
        </p:nvPicPr>
        <p:blipFill>
          <a:blip r:embed="rId7">
            <a:alphaModFix/>
          </a:blip>
          <a:stretch>
            <a:fillRect/>
          </a:stretch>
        </p:blipFill>
        <p:spPr>
          <a:xfrm>
            <a:off x="5288798" y="2975875"/>
            <a:ext cx="1560552" cy="1201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cxnSp>
        <p:nvCxnSpPr>
          <p:cNvPr id="1058" name="Google Shape;1058;g34d2176635f_6_105"/>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1059" name="Google Shape;1059;g34d2176635f_6_105"/>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Approaches to Design</a:t>
            </a:r>
            <a:endParaRPr b="0" i="0" sz="1400" u="none" cap="none" strike="noStrike">
              <a:solidFill>
                <a:srgbClr val="000000"/>
              </a:solidFill>
              <a:latin typeface="Arial"/>
              <a:ea typeface="Arial"/>
              <a:cs typeface="Arial"/>
              <a:sym typeface="Arial"/>
            </a:endParaRPr>
          </a:p>
        </p:txBody>
      </p:sp>
      <p:cxnSp>
        <p:nvCxnSpPr>
          <p:cNvPr id="1060" name="Google Shape;1060;g34d2176635f_6_10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061" name="Google Shape;1061;g34d2176635f_6_10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062" name="Google Shape;1062;g34d2176635f_6_105"/>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37</a:t>
            </a:r>
            <a:endParaRPr b="0" i="0" sz="1400" u="none" cap="none" strike="noStrike">
              <a:solidFill>
                <a:srgbClr val="000000"/>
              </a:solidFill>
              <a:latin typeface="Arial"/>
              <a:ea typeface="Arial"/>
              <a:cs typeface="Arial"/>
              <a:sym typeface="Arial"/>
            </a:endParaRPr>
          </a:p>
        </p:txBody>
      </p:sp>
      <p:sp>
        <p:nvSpPr>
          <p:cNvPr id="1063" name="Google Shape;1063;g34d2176635f_6_105"/>
          <p:cNvSpPr/>
          <p:nvPr/>
        </p:nvSpPr>
        <p:spPr>
          <a:xfrm>
            <a:off x="181100" y="532131"/>
            <a:ext cx="2854500" cy="317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Zone-based architecture</a:t>
            </a:r>
            <a:endParaRPr b="1" i="0" sz="1300" u="none" cap="none" strike="noStrike">
              <a:solidFill>
                <a:schemeClr val="lt1"/>
              </a:solidFill>
              <a:latin typeface="Roboto"/>
              <a:ea typeface="Roboto"/>
              <a:cs typeface="Roboto"/>
              <a:sym typeface="Roboto"/>
            </a:endParaRPr>
          </a:p>
        </p:txBody>
      </p:sp>
      <p:sp>
        <p:nvSpPr>
          <p:cNvPr id="1064" name="Google Shape;1064;g34d2176635f_6_105"/>
          <p:cNvSpPr/>
          <p:nvPr/>
        </p:nvSpPr>
        <p:spPr>
          <a:xfrm>
            <a:off x="3261275" y="537125"/>
            <a:ext cx="29961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Lambda architecture </a:t>
            </a:r>
            <a:endParaRPr b="1" i="0" sz="1300" u="none" cap="none" strike="noStrike">
              <a:solidFill>
                <a:schemeClr val="lt1"/>
              </a:solidFill>
              <a:latin typeface="Roboto"/>
              <a:ea typeface="Roboto"/>
              <a:cs typeface="Roboto"/>
              <a:sym typeface="Roboto"/>
            </a:endParaRPr>
          </a:p>
        </p:txBody>
      </p:sp>
      <p:sp>
        <p:nvSpPr>
          <p:cNvPr id="1065" name="Google Shape;1065;g34d2176635f_6_105"/>
          <p:cNvSpPr/>
          <p:nvPr/>
        </p:nvSpPr>
        <p:spPr>
          <a:xfrm>
            <a:off x="6572400" y="532125"/>
            <a:ext cx="22680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Lakehouse</a:t>
            </a:r>
            <a:endParaRPr b="1" i="0" sz="1300" u="none" cap="none" strike="noStrike">
              <a:solidFill>
                <a:schemeClr val="lt1"/>
              </a:solidFill>
              <a:latin typeface="Roboto"/>
              <a:ea typeface="Roboto"/>
              <a:cs typeface="Roboto"/>
              <a:sym typeface="Roboto"/>
            </a:endParaRPr>
          </a:p>
        </p:txBody>
      </p:sp>
      <p:pic>
        <p:nvPicPr>
          <p:cNvPr id="1066" name="Google Shape;1066;g34d2176635f_6_105"/>
          <p:cNvPicPr preferRelativeResize="0"/>
          <p:nvPr/>
        </p:nvPicPr>
        <p:blipFill>
          <a:blip r:embed="rId3">
            <a:alphaModFix/>
          </a:blip>
          <a:stretch>
            <a:fillRect/>
          </a:stretch>
        </p:blipFill>
        <p:spPr>
          <a:xfrm>
            <a:off x="948900" y="1675588"/>
            <a:ext cx="1905000" cy="1905000"/>
          </a:xfrm>
          <a:prstGeom prst="rect">
            <a:avLst/>
          </a:prstGeom>
          <a:noFill/>
          <a:ln>
            <a:noFill/>
          </a:ln>
        </p:spPr>
      </p:pic>
      <p:sp>
        <p:nvSpPr>
          <p:cNvPr id="1067" name="Google Shape;1067;g34d2176635f_6_105"/>
          <p:cNvSpPr txBox="1"/>
          <p:nvPr/>
        </p:nvSpPr>
        <p:spPr>
          <a:xfrm>
            <a:off x="3790175" y="2115550"/>
            <a:ext cx="3380100" cy="3693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800"/>
              </a:spcAft>
              <a:buNone/>
            </a:pPr>
            <a:r>
              <a:rPr lang="en-US" sz="1200">
                <a:solidFill>
                  <a:schemeClr val="dk1"/>
                </a:solidFill>
              </a:rPr>
              <a:t>Kết hợp Data Lake và Data Warehouse</a:t>
            </a:r>
            <a:endParaRPr sz="1800">
              <a:solidFill>
                <a:schemeClr val="dk2"/>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cxnSp>
        <p:nvCxnSpPr>
          <p:cNvPr id="113" name="Google Shape;113;g34cf0dbdb57_0_6"/>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114" name="Google Shape;114;g34cf0dbdb57_0_6"/>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Hệ thống dữ liệu </a:t>
            </a:r>
            <a:r>
              <a:rPr b="1" lang="en-US">
                <a:solidFill>
                  <a:srgbClr val="002B65"/>
                </a:solidFill>
                <a:latin typeface="Roboto"/>
                <a:ea typeface="Roboto"/>
                <a:cs typeface="Roboto"/>
                <a:sym typeface="Roboto"/>
              </a:rPr>
              <a:t>quan hệ</a:t>
            </a:r>
            <a:r>
              <a:rPr b="1" i="0" lang="en-US" sz="1400" u="none" cap="none" strike="noStrike">
                <a:solidFill>
                  <a:srgbClr val="002B65"/>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115" name="Google Shape;115;g34cf0dbdb57_0_6"/>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Định nghĩa</a:t>
            </a:r>
            <a:endParaRPr b="1" i="0" sz="1300" u="none" cap="none" strike="noStrike">
              <a:solidFill>
                <a:schemeClr val="lt1"/>
              </a:solidFill>
              <a:latin typeface="Roboto"/>
              <a:ea typeface="Roboto"/>
              <a:cs typeface="Roboto"/>
              <a:sym typeface="Roboto"/>
            </a:endParaRPr>
          </a:p>
        </p:txBody>
      </p:sp>
      <p:sp>
        <p:nvSpPr>
          <p:cNvPr id="116" name="Google Shape;116;g34cf0dbdb57_0_6"/>
          <p:cNvSpPr txBox="1"/>
          <p:nvPr/>
        </p:nvSpPr>
        <p:spPr>
          <a:xfrm>
            <a:off x="1717699" y="863800"/>
            <a:ext cx="13179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Hệ thống lưu trữ dữ liệu có cấu trúc, dữ liệu được tổ chức trong các bảng (tables) liên kết nhau với khóa chính, khóa ngoại</a:t>
            </a:r>
            <a:r>
              <a:rPr b="0" i="0" lang="en-US" sz="1100" u="none" cap="none" strike="noStrike">
                <a:solidFill>
                  <a:schemeClr val="dk1"/>
                </a:solidFill>
                <a:latin typeface="Arial"/>
                <a:ea typeface="Arial"/>
                <a:cs typeface="Arial"/>
                <a:sym typeface="Arial"/>
              </a:rPr>
              <a:t>   </a:t>
            </a:r>
            <a:endParaRPr b="1" i="0" sz="1100" u="none" cap="none" strike="noStrike">
              <a:solidFill>
                <a:srgbClr val="DD7E6B"/>
              </a:solidFill>
              <a:latin typeface="Arial"/>
              <a:ea typeface="Arial"/>
              <a:cs typeface="Arial"/>
              <a:sym typeface="Arial"/>
            </a:endParaRPr>
          </a:p>
        </p:txBody>
      </p:sp>
      <p:cxnSp>
        <p:nvCxnSpPr>
          <p:cNvPr id="117" name="Google Shape;117;g34cf0dbdb57_0_6"/>
          <p:cNvCxnSpPr/>
          <p:nvPr/>
        </p:nvCxnSpPr>
        <p:spPr>
          <a:xfrm>
            <a:off x="23288" y="2478375"/>
            <a:ext cx="1043700" cy="0"/>
          </a:xfrm>
          <a:prstGeom prst="straightConnector1">
            <a:avLst/>
          </a:prstGeom>
          <a:noFill/>
          <a:ln cap="flat" cmpd="sng" w="9525">
            <a:solidFill>
              <a:srgbClr val="002B65"/>
            </a:solidFill>
            <a:prstDash val="dash"/>
            <a:round/>
            <a:headEnd len="sm" w="sm" type="none"/>
            <a:tailEnd len="sm" w="sm" type="none"/>
          </a:ln>
        </p:spPr>
      </p:cxnSp>
      <p:sp>
        <p:nvSpPr>
          <p:cNvPr id="118" name="Google Shape;118;g34cf0dbdb57_0_6"/>
          <p:cNvSpPr/>
          <p:nvPr/>
        </p:nvSpPr>
        <p:spPr>
          <a:xfrm>
            <a:off x="1088200" y="2319825"/>
            <a:ext cx="905150" cy="317100"/>
          </a:xfrm>
          <a:prstGeom prst="flowChartMerge">
            <a:avLst/>
          </a:prstGeom>
          <a:solidFill>
            <a:srgbClr val="002B65"/>
          </a:solidFill>
          <a:ln cap="flat" cmpd="sng" w="9525">
            <a:solidFill>
              <a:srgbClr val="002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34cf0dbdb57_0_6"/>
          <p:cNvSpPr/>
          <p:nvPr/>
        </p:nvSpPr>
        <p:spPr>
          <a:xfrm>
            <a:off x="4924577" y="2658325"/>
            <a:ext cx="41304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Sự phổ biến</a:t>
            </a:r>
            <a:endParaRPr b="1" i="0" sz="1300" u="none" cap="none" strike="noStrike">
              <a:solidFill>
                <a:schemeClr val="lt1"/>
              </a:solidFill>
              <a:latin typeface="Roboto"/>
              <a:ea typeface="Roboto"/>
              <a:cs typeface="Roboto"/>
              <a:sym typeface="Roboto"/>
            </a:endParaRPr>
          </a:p>
        </p:txBody>
      </p:sp>
      <p:sp>
        <p:nvSpPr>
          <p:cNvPr id="120" name="Google Shape;120;g34cf0dbdb57_0_6"/>
          <p:cNvSpPr/>
          <p:nvPr/>
        </p:nvSpPr>
        <p:spPr>
          <a:xfrm flipH="1" rot="-5400000">
            <a:off x="2817925" y="1302075"/>
            <a:ext cx="905150" cy="317100"/>
          </a:xfrm>
          <a:prstGeom prst="flowChartMerge">
            <a:avLst/>
          </a:prstGeom>
          <a:solidFill>
            <a:srgbClr val="002B65"/>
          </a:solidFill>
          <a:ln cap="flat" cmpd="sng" w="9525">
            <a:solidFill>
              <a:srgbClr val="002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g34cf0dbdb57_0_6"/>
          <p:cNvCxnSpPr/>
          <p:nvPr/>
        </p:nvCxnSpPr>
        <p:spPr>
          <a:xfrm>
            <a:off x="3276225" y="582550"/>
            <a:ext cx="1200" cy="431400"/>
          </a:xfrm>
          <a:prstGeom prst="straightConnector1">
            <a:avLst/>
          </a:prstGeom>
          <a:noFill/>
          <a:ln cap="flat" cmpd="sng" w="9525">
            <a:solidFill>
              <a:srgbClr val="002B65"/>
            </a:solidFill>
            <a:prstDash val="dash"/>
            <a:round/>
            <a:headEnd len="sm" w="sm" type="none"/>
            <a:tailEnd len="sm" w="sm" type="none"/>
          </a:ln>
        </p:spPr>
      </p:cxnSp>
      <p:cxnSp>
        <p:nvCxnSpPr>
          <p:cNvPr id="122" name="Google Shape;122;g34cf0dbdb57_0_6"/>
          <p:cNvCxnSpPr/>
          <p:nvPr/>
        </p:nvCxnSpPr>
        <p:spPr>
          <a:xfrm>
            <a:off x="2027700" y="2507450"/>
            <a:ext cx="7116300" cy="0"/>
          </a:xfrm>
          <a:prstGeom prst="straightConnector1">
            <a:avLst/>
          </a:prstGeom>
          <a:noFill/>
          <a:ln cap="flat" cmpd="sng" w="9525">
            <a:solidFill>
              <a:srgbClr val="002B65"/>
            </a:solidFill>
            <a:prstDash val="dash"/>
            <a:round/>
            <a:headEnd len="sm" w="sm" type="none"/>
            <a:tailEnd len="sm" w="sm" type="none"/>
          </a:ln>
        </p:spPr>
      </p:cxnSp>
      <p:sp>
        <p:nvSpPr>
          <p:cNvPr id="123" name="Google Shape;123;g34cf0dbdb57_0_6"/>
          <p:cNvSpPr txBox="1"/>
          <p:nvPr/>
        </p:nvSpPr>
        <p:spPr>
          <a:xfrm>
            <a:off x="4181275" y="981200"/>
            <a:ext cx="1773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a:t>
            </a:r>
            <a:r>
              <a:rPr lang="en-US" sz="1100">
                <a:solidFill>
                  <a:schemeClr val="dk1"/>
                </a:solidFill>
              </a:rPr>
              <a:t>oàn </a:t>
            </a:r>
            <a:r>
              <a:rPr lang="en-US" sz="1100">
                <a:solidFill>
                  <a:schemeClr val="dk1"/>
                </a:solidFill>
              </a:rPr>
              <a:t>vẹn</a:t>
            </a:r>
            <a:r>
              <a:rPr lang="en-US" sz="1100">
                <a:solidFill>
                  <a:schemeClr val="dk1"/>
                </a:solidFill>
              </a:rPr>
              <a:t> dữ liệu ACID</a:t>
            </a:r>
            <a:endParaRPr b="0" i="0" sz="1100" u="none" cap="none" strike="noStrike">
              <a:solidFill>
                <a:schemeClr val="dk1"/>
              </a:solidFill>
              <a:latin typeface="Arial"/>
              <a:ea typeface="Arial"/>
              <a:cs typeface="Arial"/>
              <a:sym typeface="Arial"/>
            </a:endParaRPr>
          </a:p>
        </p:txBody>
      </p:sp>
      <p:sp>
        <p:nvSpPr>
          <p:cNvPr id="124" name="Google Shape;124;g34cf0dbdb57_0_6"/>
          <p:cNvSpPr txBox="1"/>
          <p:nvPr/>
        </p:nvSpPr>
        <p:spPr>
          <a:xfrm>
            <a:off x="6311649" y="1641046"/>
            <a:ext cx="143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Khó scale ngang</a:t>
            </a:r>
            <a:endParaRPr b="1" i="0" sz="1100" u="none" cap="none" strike="noStrike">
              <a:solidFill>
                <a:srgbClr val="DD7E6B"/>
              </a:solidFill>
              <a:latin typeface="Arial"/>
              <a:ea typeface="Arial"/>
              <a:cs typeface="Arial"/>
              <a:sym typeface="Arial"/>
            </a:endParaRPr>
          </a:p>
        </p:txBody>
      </p:sp>
      <p:sp>
        <p:nvSpPr>
          <p:cNvPr id="125" name="Google Shape;125;g34cf0dbdb57_0_6"/>
          <p:cNvSpPr txBox="1"/>
          <p:nvPr/>
        </p:nvSpPr>
        <p:spPr>
          <a:xfrm>
            <a:off x="7722451" y="1662375"/>
            <a:ext cx="13836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Không phù hợp với big data hoặc semi-structured, unstructured data</a:t>
            </a:r>
            <a:endParaRPr b="0" i="0" u="none" cap="none" strike="noStrike">
              <a:solidFill>
                <a:schemeClr val="dk1"/>
              </a:solidFill>
              <a:latin typeface="Arial"/>
              <a:ea typeface="Arial"/>
              <a:cs typeface="Arial"/>
              <a:sym typeface="Arial"/>
            </a:endParaRPr>
          </a:p>
        </p:txBody>
      </p:sp>
      <p:sp>
        <p:nvSpPr>
          <p:cNvPr id="126" name="Google Shape;126;g34cf0dbdb57_0_6"/>
          <p:cNvSpPr/>
          <p:nvPr/>
        </p:nvSpPr>
        <p:spPr>
          <a:xfrm>
            <a:off x="3953195" y="537125"/>
            <a:ext cx="1717500" cy="317100"/>
          </a:xfrm>
          <a:prstGeom prst="round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Ưu điểm</a:t>
            </a:r>
            <a:endParaRPr b="1" i="0" sz="1300" u="none" cap="none" strike="noStrike">
              <a:solidFill>
                <a:schemeClr val="lt1"/>
              </a:solidFill>
              <a:latin typeface="Roboto"/>
              <a:ea typeface="Roboto"/>
              <a:cs typeface="Roboto"/>
              <a:sym typeface="Roboto"/>
            </a:endParaRPr>
          </a:p>
        </p:txBody>
      </p:sp>
      <p:sp>
        <p:nvSpPr>
          <p:cNvPr id="127" name="Google Shape;127;g34cf0dbdb57_0_6"/>
          <p:cNvSpPr/>
          <p:nvPr/>
        </p:nvSpPr>
        <p:spPr>
          <a:xfrm>
            <a:off x="6613175" y="545575"/>
            <a:ext cx="1717500" cy="3171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Nhược điểm</a:t>
            </a:r>
            <a:endParaRPr b="1" i="0" sz="1300" u="none" cap="none" strike="noStrike">
              <a:solidFill>
                <a:schemeClr val="lt1"/>
              </a:solidFill>
              <a:latin typeface="Roboto"/>
              <a:ea typeface="Roboto"/>
              <a:cs typeface="Roboto"/>
              <a:sym typeface="Roboto"/>
            </a:endParaRPr>
          </a:p>
        </p:txBody>
      </p:sp>
      <p:cxnSp>
        <p:nvCxnSpPr>
          <p:cNvPr id="128" name="Google Shape;128;g34cf0dbdb57_0_6"/>
          <p:cNvCxnSpPr/>
          <p:nvPr/>
        </p:nvCxnSpPr>
        <p:spPr>
          <a:xfrm>
            <a:off x="6220475" y="862675"/>
            <a:ext cx="0" cy="1359900"/>
          </a:xfrm>
          <a:prstGeom prst="straightConnector1">
            <a:avLst/>
          </a:prstGeom>
          <a:noFill/>
          <a:ln cap="flat" cmpd="sng" w="9525">
            <a:solidFill>
              <a:srgbClr val="002B65"/>
            </a:solidFill>
            <a:prstDash val="dash"/>
            <a:round/>
            <a:headEnd len="sm" w="sm" type="none"/>
            <a:tailEnd len="sm" w="sm" type="none"/>
          </a:ln>
        </p:spPr>
      </p:cxnSp>
      <p:cxnSp>
        <p:nvCxnSpPr>
          <p:cNvPr id="129" name="Google Shape;129;g34cf0dbdb57_0_6"/>
          <p:cNvCxnSpPr/>
          <p:nvPr/>
        </p:nvCxnSpPr>
        <p:spPr>
          <a:xfrm>
            <a:off x="3276825" y="1788655"/>
            <a:ext cx="600" cy="656700"/>
          </a:xfrm>
          <a:prstGeom prst="straightConnector1">
            <a:avLst/>
          </a:prstGeom>
          <a:noFill/>
          <a:ln cap="flat" cmpd="sng" w="9525">
            <a:solidFill>
              <a:srgbClr val="002B65"/>
            </a:solidFill>
            <a:prstDash val="dash"/>
            <a:round/>
            <a:headEnd len="sm" w="sm" type="none"/>
            <a:tailEnd len="sm" w="sm" type="none"/>
          </a:ln>
        </p:spPr>
      </p:cxnSp>
      <p:sp>
        <p:nvSpPr>
          <p:cNvPr id="130" name="Google Shape;130;g34cf0dbdb57_0_6"/>
          <p:cNvSpPr txBox="1"/>
          <p:nvPr/>
        </p:nvSpPr>
        <p:spPr>
          <a:xfrm>
            <a:off x="4189510" y="1462160"/>
            <a:ext cx="2030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Tiện truy vấn dữ liệu bằng SQL</a:t>
            </a:r>
            <a:endParaRPr b="0" i="0" sz="1400" u="none" cap="none" strike="noStrike">
              <a:solidFill>
                <a:srgbClr val="000000"/>
              </a:solidFill>
              <a:latin typeface="Arial"/>
              <a:ea typeface="Arial"/>
              <a:cs typeface="Arial"/>
              <a:sym typeface="Arial"/>
            </a:endParaRPr>
          </a:p>
        </p:txBody>
      </p:sp>
      <p:sp>
        <p:nvSpPr>
          <p:cNvPr id="131" name="Google Shape;131;g34cf0dbdb57_0_6"/>
          <p:cNvSpPr txBox="1"/>
          <p:nvPr/>
        </p:nvSpPr>
        <p:spPr>
          <a:xfrm>
            <a:off x="4189510" y="1973795"/>
            <a:ext cx="2087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Chuẩn hóa cao</a:t>
            </a:r>
            <a:endParaRPr b="0" i="0" sz="1400" u="none" cap="none" strike="noStrike">
              <a:solidFill>
                <a:srgbClr val="000000"/>
              </a:solidFill>
              <a:latin typeface="Arial"/>
              <a:ea typeface="Arial"/>
              <a:cs typeface="Arial"/>
              <a:sym typeface="Arial"/>
            </a:endParaRPr>
          </a:p>
        </p:txBody>
      </p:sp>
      <p:pic>
        <p:nvPicPr>
          <p:cNvPr descr="Convenience - Free business and finance icons" id="132" name="Google Shape;132;g34cf0dbdb57_0_6"/>
          <p:cNvPicPr preferRelativeResize="0"/>
          <p:nvPr/>
        </p:nvPicPr>
        <p:blipFill rotWithShape="1">
          <a:blip r:embed="rId3">
            <a:alphaModFix/>
          </a:blip>
          <a:srcRect b="0" l="0" r="0" t="0"/>
          <a:stretch/>
        </p:blipFill>
        <p:spPr>
          <a:xfrm>
            <a:off x="3540657" y="926694"/>
            <a:ext cx="480212" cy="480212"/>
          </a:xfrm>
          <a:prstGeom prst="rect">
            <a:avLst/>
          </a:prstGeom>
          <a:noFill/>
          <a:ln>
            <a:noFill/>
          </a:ln>
        </p:spPr>
      </p:pic>
      <p:pic>
        <p:nvPicPr>
          <p:cNvPr id="133" name="Google Shape;133;g34cf0dbdb57_0_6"/>
          <p:cNvPicPr preferRelativeResize="0"/>
          <p:nvPr/>
        </p:nvPicPr>
        <p:blipFill rotWithShape="1">
          <a:blip r:embed="rId4">
            <a:alphaModFix/>
          </a:blip>
          <a:srcRect b="0" l="0" r="0" t="0"/>
          <a:stretch/>
        </p:blipFill>
        <p:spPr>
          <a:xfrm>
            <a:off x="3228647" y="1162789"/>
            <a:ext cx="1259532" cy="1358031"/>
          </a:xfrm>
          <a:prstGeom prst="rect">
            <a:avLst/>
          </a:prstGeom>
          <a:noFill/>
          <a:ln>
            <a:noFill/>
          </a:ln>
        </p:spPr>
      </p:pic>
      <p:pic>
        <p:nvPicPr>
          <p:cNvPr id="134" name="Google Shape;134;g34cf0dbdb57_0_6"/>
          <p:cNvPicPr preferRelativeResize="0"/>
          <p:nvPr/>
        </p:nvPicPr>
        <p:blipFill rotWithShape="1">
          <a:blip r:embed="rId5">
            <a:alphaModFix/>
          </a:blip>
          <a:srcRect b="0" l="0" r="0" t="0"/>
          <a:stretch/>
        </p:blipFill>
        <p:spPr>
          <a:xfrm>
            <a:off x="3610316" y="1913200"/>
            <a:ext cx="507705" cy="507705"/>
          </a:xfrm>
          <a:prstGeom prst="rect">
            <a:avLst/>
          </a:prstGeom>
          <a:noFill/>
          <a:ln>
            <a:noFill/>
          </a:ln>
        </p:spPr>
      </p:pic>
      <p:pic>
        <p:nvPicPr>
          <p:cNvPr id="135" name="Google Shape;135;g34cf0dbdb57_0_6"/>
          <p:cNvPicPr preferRelativeResize="0"/>
          <p:nvPr/>
        </p:nvPicPr>
        <p:blipFill rotWithShape="1">
          <a:blip r:embed="rId6">
            <a:alphaModFix/>
          </a:blip>
          <a:srcRect b="0" l="0" r="0" t="0"/>
          <a:stretch/>
        </p:blipFill>
        <p:spPr>
          <a:xfrm>
            <a:off x="7884819" y="867947"/>
            <a:ext cx="820730" cy="820730"/>
          </a:xfrm>
          <a:prstGeom prst="rect">
            <a:avLst/>
          </a:prstGeom>
          <a:noFill/>
          <a:ln>
            <a:noFill/>
          </a:ln>
        </p:spPr>
      </p:pic>
      <p:cxnSp>
        <p:nvCxnSpPr>
          <p:cNvPr id="136" name="Google Shape;136;g34cf0dbdb57_0_6"/>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37" name="Google Shape;137;g34cf0dbdb57_0_6"/>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38" name="Google Shape;138;g34cf0dbdb57_0_6"/>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6</a:t>
            </a:r>
            <a:endParaRPr b="0" i="0" sz="1400" u="none" cap="none" strike="noStrike">
              <a:solidFill>
                <a:srgbClr val="000000"/>
              </a:solidFill>
              <a:latin typeface="Arial"/>
              <a:ea typeface="Arial"/>
              <a:cs typeface="Arial"/>
              <a:sym typeface="Arial"/>
            </a:endParaRPr>
          </a:p>
        </p:txBody>
      </p:sp>
      <p:cxnSp>
        <p:nvCxnSpPr>
          <p:cNvPr id="139" name="Google Shape;139;g34cf0dbdb57_0_6"/>
          <p:cNvCxnSpPr/>
          <p:nvPr/>
        </p:nvCxnSpPr>
        <p:spPr>
          <a:xfrm>
            <a:off x="4924578" y="3030390"/>
            <a:ext cx="0" cy="1858200"/>
          </a:xfrm>
          <a:prstGeom prst="straightConnector1">
            <a:avLst/>
          </a:prstGeom>
          <a:noFill/>
          <a:ln cap="flat" cmpd="sng" w="9525">
            <a:solidFill>
              <a:srgbClr val="002B65"/>
            </a:solidFill>
            <a:prstDash val="dash"/>
            <a:round/>
            <a:headEnd len="sm" w="sm" type="none"/>
            <a:tailEnd len="sm" w="sm" type="none"/>
          </a:ln>
        </p:spPr>
      </p:cxnSp>
      <p:sp>
        <p:nvSpPr>
          <p:cNvPr id="140" name="Google Shape;140;g34cf0dbdb57_0_6"/>
          <p:cNvSpPr txBox="1"/>
          <p:nvPr/>
        </p:nvSpPr>
        <p:spPr>
          <a:xfrm>
            <a:off x="5592993" y="2975425"/>
            <a:ext cx="3513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A64D79"/>
                </a:solidFill>
              </a:rPr>
              <a:t>Dùng khi dữ liệu cấu trúc rõ ràng, đảm bảo tính toàn vẹn</a:t>
            </a:r>
            <a:endParaRPr b="0" i="0" sz="1100" u="none" cap="none" strike="noStrike">
              <a:solidFill>
                <a:srgbClr val="000000"/>
              </a:solidFill>
              <a:latin typeface="Arial"/>
              <a:ea typeface="Arial"/>
              <a:cs typeface="Arial"/>
              <a:sym typeface="Arial"/>
            </a:endParaRPr>
          </a:p>
        </p:txBody>
      </p:sp>
      <p:sp>
        <p:nvSpPr>
          <p:cNvPr id="141" name="Google Shape;141;g34cf0dbdb57_0_6"/>
          <p:cNvSpPr txBox="1"/>
          <p:nvPr/>
        </p:nvSpPr>
        <p:spPr>
          <a:xfrm>
            <a:off x="5646325" y="3654100"/>
            <a:ext cx="3271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A64D79"/>
                </a:solidFill>
              </a:rPr>
              <a:t>Các hệ quản trị: </a:t>
            </a:r>
            <a:r>
              <a:rPr lang="en-US" sz="1100">
                <a:solidFill>
                  <a:schemeClr val="dk1"/>
                </a:solidFill>
              </a:rPr>
              <a:t>MySQL, PostgreSQL, SQL Server, Oracle</a:t>
            </a:r>
            <a:endParaRPr i="0" sz="1300" u="none" cap="none" strike="noStrike">
              <a:solidFill>
                <a:srgbClr val="000000"/>
              </a:solidFill>
            </a:endParaRPr>
          </a:p>
        </p:txBody>
      </p:sp>
      <p:pic>
        <p:nvPicPr>
          <p:cNvPr descr="Ingestion Special Lineal color icon" id="142" name="Google Shape;142;g34cf0dbdb57_0_6"/>
          <p:cNvPicPr preferRelativeResize="0"/>
          <p:nvPr/>
        </p:nvPicPr>
        <p:blipFill rotWithShape="1">
          <a:blip r:embed="rId7">
            <a:alphaModFix/>
          </a:blip>
          <a:srcRect b="0" l="0" r="0" t="0"/>
          <a:stretch/>
        </p:blipFill>
        <p:spPr>
          <a:xfrm>
            <a:off x="5091318" y="3030390"/>
            <a:ext cx="490706" cy="490706"/>
          </a:xfrm>
          <a:prstGeom prst="rect">
            <a:avLst/>
          </a:prstGeom>
          <a:noFill/>
          <a:ln>
            <a:noFill/>
          </a:ln>
        </p:spPr>
      </p:pic>
      <p:pic>
        <p:nvPicPr>
          <p:cNvPr descr="Cluster Analysis Filled Line Icon Afbeelding door IconBunny · Creative ..." id="143" name="Google Shape;143;g34cf0dbdb57_0_6"/>
          <p:cNvPicPr preferRelativeResize="0"/>
          <p:nvPr/>
        </p:nvPicPr>
        <p:blipFill rotWithShape="1">
          <a:blip r:embed="rId8">
            <a:alphaModFix/>
          </a:blip>
          <a:srcRect b="0" l="0" r="0" t="0"/>
          <a:stretch/>
        </p:blipFill>
        <p:spPr>
          <a:xfrm>
            <a:off x="5005725" y="3648400"/>
            <a:ext cx="640600" cy="576648"/>
          </a:xfrm>
          <a:prstGeom prst="rect">
            <a:avLst/>
          </a:prstGeom>
          <a:noFill/>
          <a:ln>
            <a:noFill/>
          </a:ln>
        </p:spPr>
      </p:pic>
      <p:sp>
        <p:nvSpPr>
          <p:cNvPr id="144" name="Google Shape;144;g34cf0dbdb57_0_6"/>
          <p:cNvSpPr/>
          <p:nvPr/>
        </p:nvSpPr>
        <p:spPr>
          <a:xfrm>
            <a:off x="73974" y="2658325"/>
            <a:ext cx="47997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Tính chất ACID</a:t>
            </a:r>
            <a:endParaRPr b="1" i="0" sz="1300" u="none" cap="none" strike="noStrike">
              <a:solidFill>
                <a:schemeClr val="lt1"/>
              </a:solidFill>
              <a:latin typeface="Roboto"/>
              <a:ea typeface="Roboto"/>
              <a:cs typeface="Roboto"/>
              <a:sym typeface="Roboto"/>
            </a:endParaRPr>
          </a:p>
        </p:txBody>
      </p:sp>
      <p:cxnSp>
        <p:nvCxnSpPr>
          <p:cNvPr id="145" name="Google Shape;145;g34cf0dbdb57_0_6"/>
          <p:cNvCxnSpPr/>
          <p:nvPr/>
        </p:nvCxnSpPr>
        <p:spPr>
          <a:xfrm flipH="1" rot="10800000">
            <a:off x="1172236" y="4389075"/>
            <a:ext cx="447000" cy="163500"/>
          </a:xfrm>
          <a:prstGeom prst="straightConnector1">
            <a:avLst/>
          </a:prstGeom>
          <a:noFill/>
          <a:ln cap="flat" cmpd="sng" w="9525">
            <a:solidFill>
              <a:srgbClr val="4E6999"/>
            </a:solidFill>
            <a:prstDash val="solid"/>
            <a:round/>
            <a:headEnd len="sm" w="sm" type="none"/>
            <a:tailEnd len="sm" w="sm" type="none"/>
          </a:ln>
        </p:spPr>
      </p:cxnSp>
      <p:grpSp>
        <p:nvGrpSpPr>
          <p:cNvPr id="146" name="Google Shape;146;g34cf0dbdb57_0_6"/>
          <p:cNvGrpSpPr/>
          <p:nvPr/>
        </p:nvGrpSpPr>
        <p:grpSpPr>
          <a:xfrm>
            <a:off x="138787" y="4041202"/>
            <a:ext cx="1033500" cy="736500"/>
            <a:chOff x="138787" y="4041202"/>
            <a:chExt cx="1033500" cy="736500"/>
          </a:xfrm>
        </p:grpSpPr>
        <p:sp>
          <p:nvSpPr>
            <p:cNvPr id="147" name="Google Shape;147;g34cf0dbdb57_0_6"/>
            <p:cNvSpPr/>
            <p:nvPr/>
          </p:nvSpPr>
          <p:spPr>
            <a:xfrm>
              <a:off x="138787" y="4041202"/>
              <a:ext cx="1033500" cy="736500"/>
            </a:xfrm>
            <a:prstGeom prst="roundRect">
              <a:avLst>
                <a:gd fmla="val 16667" name="adj"/>
              </a:avLst>
            </a:prstGeom>
            <a:noFill/>
            <a:ln cap="flat" cmpd="sng" w="12700">
              <a:solidFill>
                <a:srgbClr val="DD7E6B"/>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8" name="Google Shape;148;g34cf0dbdb57_0_6"/>
            <p:cNvSpPr txBox="1"/>
            <p:nvPr/>
          </p:nvSpPr>
          <p:spPr>
            <a:xfrm>
              <a:off x="158545" y="4086292"/>
              <a:ext cx="993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US" sz="1000">
                  <a:solidFill>
                    <a:srgbClr val="DD7E6B"/>
                  </a:solidFill>
                </a:rPr>
                <a:t>I – Isolation (Tính độc lập)</a:t>
              </a:r>
              <a:endParaRPr b="1" i="0" sz="1000" u="none" cap="none" strike="noStrike">
                <a:solidFill>
                  <a:srgbClr val="DD7E6B"/>
                </a:solidFill>
                <a:latin typeface="Arial"/>
                <a:ea typeface="Arial"/>
                <a:cs typeface="Arial"/>
                <a:sym typeface="Arial"/>
              </a:endParaRPr>
            </a:p>
          </p:txBody>
        </p:sp>
      </p:grpSp>
      <p:grpSp>
        <p:nvGrpSpPr>
          <p:cNvPr id="149" name="Google Shape;149;g34cf0dbdb57_0_6"/>
          <p:cNvGrpSpPr/>
          <p:nvPr/>
        </p:nvGrpSpPr>
        <p:grpSpPr>
          <a:xfrm>
            <a:off x="138787" y="3062093"/>
            <a:ext cx="1033500" cy="736500"/>
            <a:chOff x="138787" y="4041202"/>
            <a:chExt cx="1033500" cy="736500"/>
          </a:xfrm>
        </p:grpSpPr>
        <p:sp>
          <p:nvSpPr>
            <p:cNvPr id="150" name="Google Shape;150;g34cf0dbdb57_0_6"/>
            <p:cNvSpPr/>
            <p:nvPr/>
          </p:nvSpPr>
          <p:spPr>
            <a:xfrm>
              <a:off x="138787" y="4041202"/>
              <a:ext cx="1033500" cy="736500"/>
            </a:xfrm>
            <a:prstGeom prst="roundRect">
              <a:avLst>
                <a:gd fmla="val 16667" name="adj"/>
              </a:avLst>
            </a:prstGeom>
            <a:noFill/>
            <a:ln cap="flat" cmpd="sng" w="12700">
              <a:solidFill>
                <a:srgbClr val="DD7E6B"/>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g34cf0dbdb57_0_6"/>
            <p:cNvSpPr txBox="1"/>
            <p:nvPr/>
          </p:nvSpPr>
          <p:spPr>
            <a:xfrm>
              <a:off x="158550" y="4086284"/>
              <a:ext cx="1013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US" sz="1000">
                  <a:solidFill>
                    <a:srgbClr val="DD7E6B"/>
                  </a:solidFill>
                </a:rPr>
                <a:t>A – Atomicity (Tính nguyên tử)</a:t>
              </a:r>
              <a:endParaRPr b="0" i="0" sz="1400" u="none" cap="none" strike="noStrike">
                <a:solidFill>
                  <a:srgbClr val="000000"/>
                </a:solidFill>
                <a:latin typeface="Arial"/>
                <a:ea typeface="Arial"/>
                <a:cs typeface="Arial"/>
                <a:sym typeface="Arial"/>
              </a:endParaRPr>
            </a:p>
          </p:txBody>
        </p:sp>
      </p:grpSp>
      <p:cxnSp>
        <p:nvCxnSpPr>
          <p:cNvPr id="152" name="Google Shape;152;g34cf0dbdb57_0_6"/>
          <p:cNvCxnSpPr/>
          <p:nvPr/>
        </p:nvCxnSpPr>
        <p:spPr>
          <a:xfrm>
            <a:off x="1172236" y="3521096"/>
            <a:ext cx="855600" cy="30900"/>
          </a:xfrm>
          <a:prstGeom prst="straightConnector1">
            <a:avLst/>
          </a:prstGeom>
          <a:noFill/>
          <a:ln cap="flat" cmpd="sng" w="9525">
            <a:solidFill>
              <a:srgbClr val="4E6999"/>
            </a:solidFill>
            <a:prstDash val="solid"/>
            <a:round/>
            <a:headEnd len="sm" w="sm" type="none"/>
            <a:tailEnd len="sm" w="sm" type="none"/>
          </a:ln>
        </p:spPr>
      </p:cxnSp>
      <p:grpSp>
        <p:nvGrpSpPr>
          <p:cNvPr id="153" name="Google Shape;153;g34cf0dbdb57_0_6"/>
          <p:cNvGrpSpPr/>
          <p:nvPr/>
        </p:nvGrpSpPr>
        <p:grpSpPr>
          <a:xfrm>
            <a:off x="3651598" y="3002564"/>
            <a:ext cx="1318006" cy="736500"/>
            <a:chOff x="138787" y="4041202"/>
            <a:chExt cx="1187072" cy="736500"/>
          </a:xfrm>
        </p:grpSpPr>
        <p:sp>
          <p:nvSpPr>
            <p:cNvPr id="154" name="Google Shape;154;g34cf0dbdb57_0_6"/>
            <p:cNvSpPr/>
            <p:nvPr/>
          </p:nvSpPr>
          <p:spPr>
            <a:xfrm>
              <a:off x="138787" y="4041202"/>
              <a:ext cx="1033500" cy="736500"/>
            </a:xfrm>
            <a:prstGeom prst="roundRect">
              <a:avLst>
                <a:gd fmla="val 16667" name="adj"/>
              </a:avLst>
            </a:prstGeom>
            <a:noFill/>
            <a:ln cap="flat" cmpd="sng" w="12700">
              <a:solidFill>
                <a:srgbClr val="DD7E6B"/>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 name="Google Shape;155;g34cf0dbdb57_0_6"/>
            <p:cNvSpPr txBox="1"/>
            <p:nvPr/>
          </p:nvSpPr>
          <p:spPr>
            <a:xfrm>
              <a:off x="158559" y="4086288"/>
              <a:ext cx="1167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US" sz="1000">
                  <a:solidFill>
                    <a:srgbClr val="DD7E6B"/>
                  </a:solidFill>
                </a:rPr>
                <a:t>C – Consistency (Tính nhất quán)</a:t>
              </a:r>
              <a:r>
                <a:rPr b="1" i="0" lang="en-US" sz="1000" u="none" cap="none" strike="noStrike">
                  <a:solidFill>
                    <a:srgbClr val="DD7E6B"/>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cxnSp>
        <p:nvCxnSpPr>
          <p:cNvPr id="156" name="Google Shape;156;g34cf0dbdb57_0_6"/>
          <p:cNvCxnSpPr>
            <a:endCxn id="155" idx="1"/>
          </p:cNvCxnSpPr>
          <p:nvPr/>
        </p:nvCxnSpPr>
        <p:spPr>
          <a:xfrm flipH="1" rot="10800000">
            <a:off x="2778651" y="3293950"/>
            <a:ext cx="894900" cy="260700"/>
          </a:xfrm>
          <a:prstGeom prst="straightConnector1">
            <a:avLst/>
          </a:prstGeom>
          <a:noFill/>
          <a:ln cap="flat" cmpd="sng" w="9525">
            <a:solidFill>
              <a:srgbClr val="4E6999"/>
            </a:solidFill>
            <a:prstDash val="solid"/>
            <a:round/>
            <a:headEnd len="sm" w="sm" type="none"/>
            <a:tailEnd len="sm" w="sm" type="none"/>
          </a:ln>
        </p:spPr>
      </p:cxnSp>
      <p:grpSp>
        <p:nvGrpSpPr>
          <p:cNvPr id="157" name="Google Shape;157;g34cf0dbdb57_0_6"/>
          <p:cNvGrpSpPr/>
          <p:nvPr/>
        </p:nvGrpSpPr>
        <p:grpSpPr>
          <a:xfrm>
            <a:off x="3750946" y="3893805"/>
            <a:ext cx="1180773" cy="1100398"/>
            <a:chOff x="147393" y="4009627"/>
            <a:chExt cx="1066739" cy="1100398"/>
          </a:xfrm>
        </p:grpSpPr>
        <p:sp>
          <p:nvSpPr>
            <p:cNvPr id="158" name="Google Shape;158;g34cf0dbdb57_0_6"/>
            <p:cNvSpPr/>
            <p:nvPr/>
          </p:nvSpPr>
          <p:spPr>
            <a:xfrm>
              <a:off x="147393" y="4017125"/>
              <a:ext cx="1033500" cy="1092900"/>
            </a:xfrm>
            <a:prstGeom prst="roundRect">
              <a:avLst>
                <a:gd fmla="val 16667" name="adj"/>
              </a:avLst>
            </a:prstGeom>
            <a:noFill/>
            <a:ln cap="flat" cmpd="sng" w="12700">
              <a:solidFill>
                <a:srgbClr val="DD7E6B"/>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g34cf0dbdb57_0_6"/>
            <p:cNvSpPr txBox="1"/>
            <p:nvPr/>
          </p:nvSpPr>
          <p:spPr>
            <a:xfrm>
              <a:off x="200432" y="4009627"/>
              <a:ext cx="1013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US" sz="1000">
                  <a:solidFill>
                    <a:srgbClr val="DD7E6B"/>
                  </a:solidFill>
                </a:rPr>
                <a:t>D – Durability (Tính bền vững)</a:t>
              </a:r>
              <a:endParaRPr b="1" i="0" sz="1000" u="none" cap="none" strike="noStrike">
                <a:solidFill>
                  <a:srgbClr val="DD7E6B"/>
                </a:solidFill>
                <a:latin typeface="Arial"/>
                <a:ea typeface="Arial"/>
                <a:cs typeface="Arial"/>
                <a:sym typeface="Arial"/>
              </a:endParaRPr>
            </a:p>
          </p:txBody>
        </p:sp>
      </p:grpSp>
      <p:cxnSp>
        <p:nvCxnSpPr>
          <p:cNvPr id="160" name="Google Shape;160;g34cf0dbdb57_0_6"/>
          <p:cNvCxnSpPr/>
          <p:nvPr/>
        </p:nvCxnSpPr>
        <p:spPr>
          <a:xfrm>
            <a:off x="3610316" y="4516874"/>
            <a:ext cx="178200" cy="43200"/>
          </a:xfrm>
          <a:prstGeom prst="straightConnector1">
            <a:avLst/>
          </a:prstGeom>
          <a:noFill/>
          <a:ln cap="flat" cmpd="sng" w="9525">
            <a:solidFill>
              <a:srgbClr val="4E6999"/>
            </a:solidFill>
            <a:prstDash val="solid"/>
            <a:round/>
            <a:headEnd len="sm" w="sm" type="none"/>
            <a:tailEnd len="sm" w="sm" type="none"/>
          </a:ln>
        </p:spPr>
      </p:cxnSp>
      <p:pic>
        <p:nvPicPr>
          <p:cNvPr id="161" name="Google Shape;161;g34cf0dbdb57_0_6"/>
          <p:cNvPicPr preferRelativeResize="0"/>
          <p:nvPr/>
        </p:nvPicPr>
        <p:blipFill rotWithShape="1">
          <a:blip r:embed="rId9">
            <a:alphaModFix/>
          </a:blip>
          <a:srcRect b="0" l="0" r="0" t="0"/>
          <a:stretch/>
        </p:blipFill>
        <p:spPr>
          <a:xfrm>
            <a:off x="6372972" y="929050"/>
            <a:ext cx="1093742" cy="728860"/>
          </a:xfrm>
          <a:prstGeom prst="rect">
            <a:avLst/>
          </a:prstGeom>
          <a:noFill/>
          <a:ln>
            <a:noFill/>
          </a:ln>
        </p:spPr>
      </p:pic>
      <p:pic>
        <p:nvPicPr>
          <p:cNvPr id="162" name="Google Shape;162;g34cf0dbdb57_0_6"/>
          <p:cNvPicPr preferRelativeResize="0"/>
          <p:nvPr/>
        </p:nvPicPr>
        <p:blipFill>
          <a:blip r:embed="rId10">
            <a:alphaModFix/>
          </a:blip>
          <a:stretch>
            <a:fillRect/>
          </a:stretch>
        </p:blipFill>
        <p:spPr>
          <a:xfrm>
            <a:off x="1485900" y="3401899"/>
            <a:ext cx="2009527" cy="1108200"/>
          </a:xfrm>
          <a:prstGeom prst="rect">
            <a:avLst/>
          </a:prstGeom>
          <a:noFill/>
          <a:ln>
            <a:noFill/>
          </a:ln>
        </p:spPr>
      </p:pic>
      <p:pic>
        <p:nvPicPr>
          <p:cNvPr id="163" name="Google Shape;163;g34cf0dbdb57_0_6"/>
          <p:cNvPicPr preferRelativeResize="0"/>
          <p:nvPr/>
        </p:nvPicPr>
        <p:blipFill>
          <a:blip r:embed="rId11">
            <a:alphaModFix/>
          </a:blip>
          <a:stretch>
            <a:fillRect/>
          </a:stretch>
        </p:blipFill>
        <p:spPr>
          <a:xfrm>
            <a:off x="217874" y="862675"/>
            <a:ext cx="1383600" cy="139584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cxnSp>
        <p:nvCxnSpPr>
          <p:cNvPr id="168" name="Google Shape;168;g34cf0dbdb57_0_69"/>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169" name="Google Shape;169;g34cf0dbdb57_0_69"/>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Hệ thống d</a:t>
            </a:r>
            <a:r>
              <a:rPr b="1" lang="en-US">
                <a:solidFill>
                  <a:srgbClr val="002B65"/>
                </a:solidFill>
                <a:latin typeface="Roboto"/>
                <a:ea typeface="Roboto"/>
                <a:cs typeface="Roboto"/>
                <a:sym typeface="Roboto"/>
              </a:rPr>
              <a:t>ữ liệu NoSQL</a:t>
            </a:r>
            <a:r>
              <a:rPr b="1" i="0" lang="en-US" sz="1400" u="none" cap="none" strike="noStrike">
                <a:solidFill>
                  <a:srgbClr val="002B65"/>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170" name="Google Shape;170;g34cf0dbdb57_0_69"/>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Định nghĩa</a:t>
            </a:r>
            <a:endParaRPr b="1" i="0" sz="1300" u="none" cap="none" strike="noStrike">
              <a:solidFill>
                <a:schemeClr val="lt1"/>
              </a:solidFill>
              <a:latin typeface="Roboto"/>
              <a:ea typeface="Roboto"/>
              <a:cs typeface="Roboto"/>
              <a:sym typeface="Roboto"/>
            </a:endParaRPr>
          </a:p>
        </p:txBody>
      </p:sp>
      <p:sp>
        <p:nvSpPr>
          <p:cNvPr id="171" name="Google Shape;171;g34cf0dbdb57_0_69"/>
          <p:cNvSpPr txBox="1"/>
          <p:nvPr/>
        </p:nvSpPr>
        <p:spPr>
          <a:xfrm>
            <a:off x="1143387" y="863800"/>
            <a:ext cx="18921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Cơ sở dữ liệu phi quan hệ, cho phép lưu trữ các loại dữ liệu đa dạng, không cần schema chặt chẽ, hỗ trợ dữ liệu semi-structured hoặc unstructured.</a:t>
            </a:r>
            <a:r>
              <a:rPr b="0" i="0" lang="en-US" sz="1100" u="none" cap="none" strike="noStrike">
                <a:solidFill>
                  <a:schemeClr val="dk1"/>
                </a:solidFill>
                <a:latin typeface="Arial"/>
                <a:ea typeface="Arial"/>
                <a:cs typeface="Arial"/>
                <a:sym typeface="Arial"/>
              </a:rPr>
              <a:t>  </a:t>
            </a:r>
            <a:endParaRPr b="1" i="0" sz="1100" u="none" cap="none" strike="noStrike">
              <a:solidFill>
                <a:srgbClr val="DD7E6B"/>
              </a:solidFill>
              <a:latin typeface="Arial"/>
              <a:ea typeface="Arial"/>
              <a:cs typeface="Arial"/>
              <a:sym typeface="Arial"/>
            </a:endParaRPr>
          </a:p>
        </p:txBody>
      </p:sp>
      <p:cxnSp>
        <p:nvCxnSpPr>
          <p:cNvPr id="172" name="Google Shape;172;g34cf0dbdb57_0_69"/>
          <p:cNvCxnSpPr/>
          <p:nvPr/>
        </p:nvCxnSpPr>
        <p:spPr>
          <a:xfrm>
            <a:off x="23288" y="2478375"/>
            <a:ext cx="1043700" cy="0"/>
          </a:xfrm>
          <a:prstGeom prst="straightConnector1">
            <a:avLst/>
          </a:prstGeom>
          <a:noFill/>
          <a:ln cap="flat" cmpd="sng" w="9525">
            <a:solidFill>
              <a:srgbClr val="002B65"/>
            </a:solidFill>
            <a:prstDash val="dash"/>
            <a:round/>
            <a:headEnd len="sm" w="sm" type="none"/>
            <a:tailEnd len="sm" w="sm" type="none"/>
          </a:ln>
        </p:spPr>
      </p:cxnSp>
      <p:sp>
        <p:nvSpPr>
          <p:cNvPr id="173" name="Google Shape;173;g34cf0dbdb57_0_69"/>
          <p:cNvSpPr/>
          <p:nvPr/>
        </p:nvSpPr>
        <p:spPr>
          <a:xfrm>
            <a:off x="1088200" y="2319825"/>
            <a:ext cx="905150" cy="317100"/>
          </a:xfrm>
          <a:prstGeom prst="flowChartMerge">
            <a:avLst/>
          </a:prstGeom>
          <a:solidFill>
            <a:srgbClr val="002B65"/>
          </a:solidFill>
          <a:ln cap="flat" cmpd="sng" w="9525">
            <a:solidFill>
              <a:srgbClr val="002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34cf0dbdb57_0_69"/>
          <p:cNvSpPr/>
          <p:nvPr/>
        </p:nvSpPr>
        <p:spPr>
          <a:xfrm>
            <a:off x="4924577" y="2658325"/>
            <a:ext cx="41304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Sự phổ biến</a:t>
            </a:r>
            <a:endParaRPr b="1" i="0" sz="1300" u="none" cap="none" strike="noStrike">
              <a:solidFill>
                <a:schemeClr val="lt1"/>
              </a:solidFill>
              <a:latin typeface="Roboto"/>
              <a:ea typeface="Roboto"/>
              <a:cs typeface="Roboto"/>
              <a:sym typeface="Roboto"/>
            </a:endParaRPr>
          </a:p>
        </p:txBody>
      </p:sp>
      <p:sp>
        <p:nvSpPr>
          <p:cNvPr id="175" name="Google Shape;175;g34cf0dbdb57_0_69"/>
          <p:cNvSpPr/>
          <p:nvPr/>
        </p:nvSpPr>
        <p:spPr>
          <a:xfrm flipH="1" rot="-5400000">
            <a:off x="2817925" y="1302075"/>
            <a:ext cx="905150" cy="317100"/>
          </a:xfrm>
          <a:prstGeom prst="flowChartMerge">
            <a:avLst/>
          </a:prstGeom>
          <a:solidFill>
            <a:srgbClr val="002B65"/>
          </a:solidFill>
          <a:ln cap="flat" cmpd="sng" w="9525">
            <a:solidFill>
              <a:srgbClr val="002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6" name="Google Shape;176;g34cf0dbdb57_0_69"/>
          <p:cNvCxnSpPr/>
          <p:nvPr/>
        </p:nvCxnSpPr>
        <p:spPr>
          <a:xfrm>
            <a:off x="3276225" y="582550"/>
            <a:ext cx="1200" cy="431400"/>
          </a:xfrm>
          <a:prstGeom prst="straightConnector1">
            <a:avLst/>
          </a:prstGeom>
          <a:noFill/>
          <a:ln cap="flat" cmpd="sng" w="9525">
            <a:solidFill>
              <a:srgbClr val="002B65"/>
            </a:solidFill>
            <a:prstDash val="dash"/>
            <a:round/>
            <a:headEnd len="sm" w="sm" type="none"/>
            <a:tailEnd len="sm" w="sm" type="none"/>
          </a:ln>
        </p:spPr>
      </p:cxnSp>
      <p:cxnSp>
        <p:nvCxnSpPr>
          <p:cNvPr id="177" name="Google Shape;177;g34cf0dbdb57_0_69"/>
          <p:cNvCxnSpPr/>
          <p:nvPr/>
        </p:nvCxnSpPr>
        <p:spPr>
          <a:xfrm>
            <a:off x="2027700" y="2507450"/>
            <a:ext cx="7116300" cy="0"/>
          </a:xfrm>
          <a:prstGeom prst="straightConnector1">
            <a:avLst/>
          </a:prstGeom>
          <a:noFill/>
          <a:ln cap="flat" cmpd="sng" w="9525">
            <a:solidFill>
              <a:srgbClr val="002B65"/>
            </a:solidFill>
            <a:prstDash val="dash"/>
            <a:round/>
            <a:headEnd len="sm" w="sm" type="none"/>
            <a:tailEnd len="sm" w="sm" type="none"/>
          </a:ln>
        </p:spPr>
      </p:cxnSp>
      <p:sp>
        <p:nvSpPr>
          <p:cNvPr id="178" name="Google Shape;178;g34cf0dbdb57_0_69"/>
          <p:cNvSpPr txBox="1"/>
          <p:nvPr/>
        </p:nvSpPr>
        <p:spPr>
          <a:xfrm>
            <a:off x="4181275" y="981200"/>
            <a:ext cx="1773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Linh hoạt</a:t>
            </a:r>
            <a:endParaRPr b="0" i="0" sz="1100" u="none" cap="none" strike="noStrike">
              <a:solidFill>
                <a:schemeClr val="dk1"/>
              </a:solidFill>
              <a:latin typeface="Arial"/>
              <a:ea typeface="Arial"/>
              <a:cs typeface="Arial"/>
              <a:sym typeface="Arial"/>
            </a:endParaRPr>
          </a:p>
        </p:txBody>
      </p:sp>
      <p:sp>
        <p:nvSpPr>
          <p:cNvPr id="179" name="Google Shape;179;g34cf0dbdb57_0_69"/>
          <p:cNvSpPr txBox="1"/>
          <p:nvPr/>
        </p:nvSpPr>
        <p:spPr>
          <a:xfrm>
            <a:off x="6311649" y="1641046"/>
            <a:ext cx="1439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Kỹ thuật xử lý phức tạp</a:t>
            </a:r>
            <a:endParaRPr b="1" i="0" sz="1100" u="none" cap="none" strike="noStrike">
              <a:solidFill>
                <a:srgbClr val="DD7E6B"/>
              </a:solidFill>
              <a:latin typeface="Arial"/>
              <a:ea typeface="Arial"/>
              <a:cs typeface="Arial"/>
              <a:sym typeface="Arial"/>
            </a:endParaRPr>
          </a:p>
        </p:txBody>
      </p:sp>
      <p:sp>
        <p:nvSpPr>
          <p:cNvPr id="180" name="Google Shape;180;g34cf0dbdb57_0_69"/>
          <p:cNvSpPr txBox="1"/>
          <p:nvPr/>
        </p:nvSpPr>
        <p:spPr>
          <a:xfrm>
            <a:off x="7722451" y="1662375"/>
            <a:ext cx="1383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Không đảm bảo ACID chặt chẽ</a:t>
            </a:r>
            <a:endParaRPr b="0" i="0" u="none" cap="none" strike="noStrike">
              <a:solidFill>
                <a:schemeClr val="dk1"/>
              </a:solidFill>
              <a:latin typeface="Arial"/>
              <a:ea typeface="Arial"/>
              <a:cs typeface="Arial"/>
              <a:sym typeface="Arial"/>
            </a:endParaRPr>
          </a:p>
        </p:txBody>
      </p:sp>
      <p:sp>
        <p:nvSpPr>
          <p:cNvPr id="181" name="Google Shape;181;g34cf0dbdb57_0_69"/>
          <p:cNvSpPr/>
          <p:nvPr/>
        </p:nvSpPr>
        <p:spPr>
          <a:xfrm>
            <a:off x="3953195" y="537125"/>
            <a:ext cx="1717500" cy="317100"/>
          </a:xfrm>
          <a:prstGeom prst="round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Ưu điểm</a:t>
            </a:r>
            <a:endParaRPr b="1" i="0" sz="1300" u="none" cap="none" strike="noStrike">
              <a:solidFill>
                <a:schemeClr val="lt1"/>
              </a:solidFill>
              <a:latin typeface="Roboto"/>
              <a:ea typeface="Roboto"/>
              <a:cs typeface="Roboto"/>
              <a:sym typeface="Roboto"/>
            </a:endParaRPr>
          </a:p>
        </p:txBody>
      </p:sp>
      <p:sp>
        <p:nvSpPr>
          <p:cNvPr id="182" name="Google Shape;182;g34cf0dbdb57_0_69"/>
          <p:cNvSpPr/>
          <p:nvPr/>
        </p:nvSpPr>
        <p:spPr>
          <a:xfrm>
            <a:off x="6613175" y="545575"/>
            <a:ext cx="1717500" cy="3171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Nhược điểm</a:t>
            </a:r>
            <a:endParaRPr b="1" i="0" sz="1300" u="none" cap="none" strike="noStrike">
              <a:solidFill>
                <a:schemeClr val="lt1"/>
              </a:solidFill>
              <a:latin typeface="Roboto"/>
              <a:ea typeface="Roboto"/>
              <a:cs typeface="Roboto"/>
              <a:sym typeface="Roboto"/>
            </a:endParaRPr>
          </a:p>
        </p:txBody>
      </p:sp>
      <p:cxnSp>
        <p:nvCxnSpPr>
          <p:cNvPr id="183" name="Google Shape;183;g34cf0dbdb57_0_69"/>
          <p:cNvCxnSpPr/>
          <p:nvPr/>
        </p:nvCxnSpPr>
        <p:spPr>
          <a:xfrm>
            <a:off x="6220475" y="862675"/>
            <a:ext cx="0" cy="1359900"/>
          </a:xfrm>
          <a:prstGeom prst="straightConnector1">
            <a:avLst/>
          </a:prstGeom>
          <a:noFill/>
          <a:ln cap="flat" cmpd="sng" w="9525">
            <a:solidFill>
              <a:srgbClr val="002B65"/>
            </a:solidFill>
            <a:prstDash val="dash"/>
            <a:round/>
            <a:headEnd len="sm" w="sm" type="none"/>
            <a:tailEnd len="sm" w="sm" type="none"/>
          </a:ln>
        </p:spPr>
      </p:cxnSp>
      <p:cxnSp>
        <p:nvCxnSpPr>
          <p:cNvPr id="184" name="Google Shape;184;g34cf0dbdb57_0_69"/>
          <p:cNvCxnSpPr/>
          <p:nvPr/>
        </p:nvCxnSpPr>
        <p:spPr>
          <a:xfrm>
            <a:off x="3276825" y="1788655"/>
            <a:ext cx="600" cy="656700"/>
          </a:xfrm>
          <a:prstGeom prst="straightConnector1">
            <a:avLst/>
          </a:prstGeom>
          <a:noFill/>
          <a:ln cap="flat" cmpd="sng" w="9525">
            <a:solidFill>
              <a:srgbClr val="002B65"/>
            </a:solidFill>
            <a:prstDash val="dash"/>
            <a:round/>
            <a:headEnd len="sm" w="sm" type="none"/>
            <a:tailEnd len="sm" w="sm" type="none"/>
          </a:ln>
        </p:spPr>
      </p:cxnSp>
      <p:sp>
        <p:nvSpPr>
          <p:cNvPr id="185" name="Google Shape;185;g34cf0dbdb57_0_69"/>
          <p:cNvSpPr txBox="1"/>
          <p:nvPr/>
        </p:nvSpPr>
        <p:spPr>
          <a:xfrm>
            <a:off x="4189510" y="1462160"/>
            <a:ext cx="2030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Dễ scale ngang</a:t>
            </a:r>
            <a:endParaRPr b="0" i="0" sz="1400" u="none" cap="none" strike="noStrike">
              <a:solidFill>
                <a:srgbClr val="000000"/>
              </a:solidFill>
              <a:latin typeface="Arial"/>
              <a:ea typeface="Arial"/>
              <a:cs typeface="Arial"/>
              <a:sym typeface="Arial"/>
            </a:endParaRPr>
          </a:p>
        </p:txBody>
      </p:sp>
      <p:sp>
        <p:nvSpPr>
          <p:cNvPr id="186" name="Google Shape;186;g34cf0dbdb57_0_69"/>
          <p:cNvSpPr txBox="1"/>
          <p:nvPr/>
        </p:nvSpPr>
        <p:spPr>
          <a:xfrm>
            <a:off x="4189510" y="1973795"/>
            <a:ext cx="2087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Hiệu quả với dữ liệu lớn và phân tán</a:t>
            </a:r>
            <a:endParaRPr b="0" i="0" sz="1400" u="none" cap="none" strike="noStrike">
              <a:solidFill>
                <a:srgbClr val="000000"/>
              </a:solidFill>
              <a:latin typeface="Arial"/>
              <a:ea typeface="Arial"/>
              <a:cs typeface="Arial"/>
              <a:sym typeface="Arial"/>
            </a:endParaRPr>
          </a:p>
        </p:txBody>
      </p:sp>
      <p:pic>
        <p:nvPicPr>
          <p:cNvPr descr="Convenience - Free business and finance icons" id="187" name="Google Shape;187;g34cf0dbdb57_0_69"/>
          <p:cNvPicPr preferRelativeResize="0"/>
          <p:nvPr/>
        </p:nvPicPr>
        <p:blipFill rotWithShape="1">
          <a:blip r:embed="rId3">
            <a:alphaModFix/>
          </a:blip>
          <a:srcRect b="0" l="0" r="0" t="0"/>
          <a:stretch/>
        </p:blipFill>
        <p:spPr>
          <a:xfrm>
            <a:off x="3540657" y="926694"/>
            <a:ext cx="480212" cy="480212"/>
          </a:xfrm>
          <a:prstGeom prst="rect">
            <a:avLst/>
          </a:prstGeom>
          <a:noFill/>
          <a:ln>
            <a:noFill/>
          </a:ln>
        </p:spPr>
      </p:pic>
      <p:pic>
        <p:nvPicPr>
          <p:cNvPr id="188" name="Google Shape;188;g34cf0dbdb57_0_69"/>
          <p:cNvPicPr preferRelativeResize="0"/>
          <p:nvPr/>
        </p:nvPicPr>
        <p:blipFill rotWithShape="1">
          <a:blip r:embed="rId4">
            <a:alphaModFix/>
          </a:blip>
          <a:srcRect b="0" l="0" r="0" t="0"/>
          <a:stretch/>
        </p:blipFill>
        <p:spPr>
          <a:xfrm>
            <a:off x="3228647" y="1162789"/>
            <a:ext cx="1259532" cy="1358031"/>
          </a:xfrm>
          <a:prstGeom prst="rect">
            <a:avLst/>
          </a:prstGeom>
          <a:noFill/>
          <a:ln>
            <a:noFill/>
          </a:ln>
        </p:spPr>
      </p:pic>
      <p:pic>
        <p:nvPicPr>
          <p:cNvPr id="189" name="Google Shape;189;g34cf0dbdb57_0_69"/>
          <p:cNvPicPr preferRelativeResize="0"/>
          <p:nvPr/>
        </p:nvPicPr>
        <p:blipFill rotWithShape="1">
          <a:blip r:embed="rId5">
            <a:alphaModFix/>
          </a:blip>
          <a:srcRect b="0" l="0" r="0" t="0"/>
          <a:stretch/>
        </p:blipFill>
        <p:spPr>
          <a:xfrm>
            <a:off x="3610316" y="1913200"/>
            <a:ext cx="507705" cy="507705"/>
          </a:xfrm>
          <a:prstGeom prst="rect">
            <a:avLst/>
          </a:prstGeom>
          <a:noFill/>
          <a:ln>
            <a:noFill/>
          </a:ln>
        </p:spPr>
      </p:pic>
      <p:pic>
        <p:nvPicPr>
          <p:cNvPr id="190" name="Google Shape;190;g34cf0dbdb57_0_69"/>
          <p:cNvPicPr preferRelativeResize="0"/>
          <p:nvPr/>
        </p:nvPicPr>
        <p:blipFill rotWithShape="1">
          <a:blip r:embed="rId6">
            <a:alphaModFix/>
          </a:blip>
          <a:srcRect b="0" l="0" r="0" t="0"/>
          <a:stretch/>
        </p:blipFill>
        <p:spPr>
          <a:xfrm>
            <a:off x="7884819" y="867947"/>
            <a:ext cx="820730" cy="820730"/>
          </a:xfrm>
          <a:prstGeom prst="rect">
            <a:avLst/>
          </a:prstGeom>
          <a:noFill/>
          <a:ln>
            <a:noFill/>
          </a:ln>
        </p:spPr>
      </p:pic>
      <p:cxnSp>
        <p:nvCxnSpPr>
          <p:cNvPr id="191" name="Google Shape;191;g34cf0dbdb57_0_69"/>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92" name="Google Shape;192;g34cf0dbdb57_0_69"/>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93" name="Google Shape;193;g34cf0dbdb57_0_69"/>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7</a:t>
            </a:r>
            <a:endParaRPr b="0" i="0" sz="1400" u="none" cap="none" strike="noStrike">
              <a:solidFill>
                <a:srgbClr val="000000"/>
              </a:solidFill>
              <a:latin typeface="Arial"/>
              <a:ea typeface="Arial"/>
              <a:cs typeface="Arial"/>
              <a:sym typeface="Arial"/>
            </a:endParaRPr>
          </a:p>
        </p:txBody>
      </p:sp>
      <p:cxnSp>
        <p:nvCxnSpPr>
          <p:cNvPr id="194" name="Google Shape;194;g34cf0dbdb57_0_69"/>
          <p:cNvCxnSpPr/>
          <p:nvPr/>
        </p:nvCxnSpPr>
        <p:spPr>
          <a:xfrm>
            <a:off x="4924578" y="3030390"/>
            <a:ext cx="0" cy="1858200"/>
          </a:xfrm>
          <a:prstGeom prst="straightConnector1">
            <a:avLst/>
          </a:prstGeom>
          <a:noFill/>
          <a:ln cap="flat" cmpd="sng" w="9525">
            <a:solidFill>
              <a:srgbClr val="002B65"/>
            </a:solidFill>
            <a:prstDash val="dash"/>
            <a:round/>
            <a:headEnd len="sm" w="sm" type="none"/>
            <a:tailEnd len="sm" w="sm" type="none"/>
          </a:ln>
        </p:spPr>
      </p:cxnSp>
      <p:sp>
        <p:nvSpPr>
          <p:cNvPr id="195" name="Google Shape;195;g34cf0dbdb57_0_69"/>
          <p:cNvSpPr txBox="1"/>
          <p:nvPr/>
        </p:nvSpPr>
        <p:spPr>
          <a:xfrm>
            <a:off x="5592993" y="2975425"/>
            <a:ext cx="3513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A64D79"/>
                </a:solidFill>
              </a:rPr>
              <a:t>Dùng khi dữ liệu  bán cấu trúc, phi cấu trúc</a:t>
            </a:r>
            <a:endParaRPr b="0" i="0" sz="1100" u="none" cap="none" strike="noStrike">
              <a:solidFill>
                <a:srgbClr val="000000"/>
              </a:solidFill>
              <a:latin typeface="Arial"/>
              <a:ea typeface="Arial"/>
              <a:cs typeface="Arial"/>
              <a:sym typeface="Arial"/>
            </a:endParaRPr>
          </a:p>
        </p:txBody>
      </p:sp>
      <p:sp>
        <p:nvSpPr>
          <p:cNvPr id="196" name="Google Shape;196;g34cf0dbdb57_0_69"/>
          <p:cNvSpPr txBox="1"/>
          <p:nvPr/>
        </p:nvSpPr>
        <p:spPr>
          <a:xfrm>
            <a:off x="5646325" y="3654100"/>
            <a:ext cx="3271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A64D79"/>
                </a:solidFill>
              </a:rPr>
              <a:t>4 loại: key-value, document, column-family, graph-based</a:t>
            </a:r>
            <a:endParaRPr i="0" sz="1200" u="none" cap="none" strike="noStrike">
              <a:solidFill>
                <a:srgbClr val="000000"/>
              </a:solidFill>
            </a:endParaRPr>
          </a:p>
        </p:txBody>
      </p:sp>
      <p:pic>
        <p:nvPicPr>
          <p:cNvPr descr="Ingestion Special Lineal color icon" id="197" name="Google Shape;197;g34cf0dbdb57_0_69"/>
          <p:cNvPicPr preferRelativeResize="0"/>
          <p:nvPr/>
        </p:nvPicPr>
        <p:blipFill rotWithShape="1">
          <a:blip r:embed="rId7">
            <a:alphaModFix/>
          </a:blip>
          <a:srcRect b="0" l="0" r="0" t="0"/>
          <a:stretch/>
        </p:blipFill>
        <p:spPr>
          <a:xfrm>
            <a:off x="5091318" y="3030390"/>
            <a:ext cx="490706" cy="490706"/>
          </a:xfrm>
          <a:prstGeom prst="rect">
            <a:avLst/>
          </a:prstGeom>
          <a:noFill/>
          <a:ln>
            <a:noFill/>
          </a:ln>
        </p:spPr>
      </p:pic>
      <p:pic>
        <p:nvPicPr>
          <p:cNvPr descr="Cluster Analysis Filled Line Icon Afbeelding door IconBunny · Creative ..." id="198" name="Google Shape;198;g34cf0dbdb57_0_69"/>
          <p:cNvPicPr preferRelativeResize="0"/>
          <p:nvPr/>
        </p:nvPicPr>
        <p:blipFill rotWithShape="1">
          <a:blip r:embed="rId8">
            <a:alphaModFix/>
          </a:blip>
          <a:srcRect b="0" l="0" r="0" t="0"/>
          <a:stretch/>
        </p:blipFill>
        <p:spPr>
          <a:xfrm>
            <a:off x="5005725" y="3648400"/>
            <a:ext cx="640600" cy="576648"/>
          </a:xfrm>
          <a:prstGeom prst="rect">
            <a:avLst/>
          </a:prstGeom>
          <a:noFill/>
          <a:ln>
            <a:noFill/>
          </a:ln>
        </p:spPr>
      </p:pic>
      <p:sp>
        <p:nvSpPr>
          <p:cNvPr id="199" name="Google Shape;199;g34cf0dbdb57_0_69"/>
          <p:cNvSpPr/>
          <p:nvPr/>
        </p:nvSpPr>
        <p:spPr>
          <a:xfrm>
            <a:off x="73974" y="2658325"/>
            <a:ext cx="47997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Định lý CAP</a:t>
            </a:r>
            <a:endParaRPr b="1" i="0" sz="1300" u="none" cap="none" strike="noStrike">
              <a:solidFill>
                <a:schemeClr val="lt1"/>
              </a:solidFill>
              <a:latin typeface="Roboto"/>
              <a:ea typeface="Roboto"/>
              <a:cs typeface="Roboto"/>
              <a:sym typeface="Roboto"/>
            </a:endParaRPr>
          </a:p>
        </p:txBody>
      </p:sp>
      <p:cxnSp>
        <p:nvCxnSpPr>
          <p:cNvPr id="200" name="Google Shape;200;g34cf0dbdb57_0_69"/>
          <p:cNvCxnSpPr/>
          <p:nvPr/>
        </p:nvCxnSpPr>
        <p:spPr>
          <a:xfrm flipH="1" rot="10800000">
            <a:off x="1172236" y="4389075"/>
            <a:ext cx="447000" cy="163500"/>
          </a:xfrm>
          <a:prstGeom prst="straightConnector1">
            <a:avLst/>
          </a:prstGeom>
          <a:noFill/>
          <a:ln cap="flat" cmpd="sng" w="9525">
            <a:solidFill>
              <a:srgbClr val="4E6999"/>
            </a:solidFill>
            <a:prstDash val="solid"/>
            <a:round/>
            <a:headEnd len="sm" w="sm" type="none"/>
            <a:tailEnd len="sm" w="sm" type="none"/>
          </a:ln>
        </p:spPr>
      </p:cxnSp>
      <p:grpSp>
        <p:nvGrpSpPr>
          <p:cNvPr id="201" name="Google Shape;201;g34cf0dbdb57_0_69"/>
          <p:cNvGrpSpPr/>
          <p:nvPr/>
        </p:nvGrpSpPr>
        <p:grpSpPr>
          <a:xfrm>
            <a:off x="138787" y="4041202"/>
            <a:ext cx="1033500" cy="736500"/>
            <a:chOff x="138787" y="4041202"/>
            <a:chExt cx="1033500" cy="736500"/>
          </a:xfrm>
        </p:grpSpPr>
        <p:sp>
          <p:nvSpPr>
            <p:cNvPr id="202" name="Google Shape;202;g34cf0dbdb57_0_69"/>
            <p:cNvSpPr/>
            <p:nvPr/>
          </p:nvSpPr>
          <p:spPr>
            <a:xfrm>
              <a:off x="138787" y="4041202"/>
              <a:ext cx="1033500" cy="736500"/>
            </a:xfrm>
            <a:prstGeom prst="roundRect">
              <a:avLst>
                <a:gd fmla="val 16667" name="adj"/>
              </a:avLst>
            </a:prstGeom>
            <a:noFill/>
            <a:ln cap="flat" cmpd="sng" w="12700">
              <a:solidFill>
                <a:srgbClr val="DD7E6B"/>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g34cf0dbdb57_0_69"/>
            <p:cNvSpPr txBox="1"/>
            <p:nvPr/>
          </p:nvSpPr>
          <p:spPr>
            <a:xfrm>
              <a:off x="158545" y="4086292"/>
              <a:ext cx="99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US" sz="1000">
                  <a:solidFill>
                    <a:srgbClr val="DD7E6B"/>
                  </a:solidFill>
                </a:rPr>
                <a:t>P - Partition Tolerance</a:t>
              </a:r>
              <a:endParaRPr b="1" i="0" sz="1000" u="none" cap="none" strike="noStrike">
                <a:solidFill>
                  <a:srgbClr val="DD7E6B"/>
                </a:solidFill>
                <a:latin typeface="Arial"/>
                <a:ea typeface="Arial"/>
                <a:cs typeface="Arial"/>
                <a:sym typeface="Arial"/>
              </a:endParaRPr>
            </a:p>
          </p:txBody>
        </p:sp>
      </p:grpSp>
      <p:grpSp>
        <p:nvGrpSpPr>
          <p:cNvPr id="204" name="Google Shape;204;g34cf0dbdb57_0_69"/>
          <p:cNvGrpSpPr/>
          <p:nvPr/>
        </p:nvGrpSpPr>
        <p:grpSpPr>
          <a:xfrm>
            <a:off x="138787" y="3062093"/>
            <a:ext cx="1033500" cy="736500"/>
            <a:chOff x="138787" y="4041202"/>
            <a:chExt cx="1033500" cy="736500"/>
          </a:xfrm>
        </p:grpSpPr>
        <p:sp>
          <p:nvSpPr>
            <p:cNvPr id="205" name="Google Shape;205;g34cf0dbdb57_0_69"/>
            <p:cNvSpPr/>
            <p:nvPr/>
          </p:nvSpPr>
          <p:spPr>
            <a:xfrm>
              <a:off x="138787" y="4041202"/>
              <a:ext cx="1033500" cy="736500"/>
            </a:xfrm>
            <a:prstGeom prst="roundRect">
              <a:avLst>
                <a:gd fmla="val 16667" name="adj"/>
              </a:avLst>
            </a:prstGeom>
            <a:noFill/>
            <a:ln cap="flat" cmpd="sng" w="12700">
              <a:solidFill>
                <a:srgbClr val="DD7E6B"/>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g34cf0dbdb57_0_69"/>
            <p:cNvSpPr txBox="1"/>
            <p:nvPr/>
          </p:nvSpPr>
          <p:spPr>
            <a:xfrm>
              <a:off x="158550" y="4086284"/>
              <a:ext cx="1013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US" sz="1000">
                  <a:solidFill>
                    <a:srgbClr val="DD7E6B"/>
                  </a:solidFill>
                </a:rPr>
                <a:t>C - Consistency</a:t>
              </a:r>
              <a:endParaRPr b="0" i="0" sz="1400" u="none" cap="none" strike="noStrike">
                <a:solidFill>
                  <a:srgbClr val="000000"/>
                </a:solidFill>
                <a:latin typeface="Arial"/>
                <a:ea typeface="Arial"/>
                <a:cs typeface="Arial"/>
                <a:sym typeface="Arial"/>
              </a:endParaRPr>
            </a:p>
          </p:txBody>
        </p:sp>
      </p:grpSp>
      <p:cxnSp>
        <p:nvCxnSpPr>
          <p:cNvPr id="207" name="Google Shape;207;g34cf0dbdb57_0_69"/>
          <p:cNvCxnSpPr/>
          <p:nvPr/>
        </p:nvCxnSpPr>
        <p:spPr>
          <a:xfrm>
            <a:off x="1172236" y="3521096"/>
            <a:ext cx="855600" cy="30900"/>
          </a:xfrm>
          <a:prstGeom prst="straightConnector1">
            <a:avLst/>
          </a:prstGeom>
          <a:noFill/>
          <a:ln cap="flat" cmpd="sng" w="9525">
            <a:solidFill>
              <a:srgbClr val="4E6999"/>
            </a:solidFill>
            <a:prstDash val="solid"/>
            <a:round/>
            <a:headEnd len="sm" w="sm" type="none"/>
            <a:tailEnd len="sm" w="sm" type="none"/>
          </a:ln>
        </p:spPr>
      </p:cxnSp>
      <p:grpSp>
        <p:nvGrpSpPr>
          <p:cNvPr id="208" name="Google Shape;208;g34cf0dbdb57_0_69"/>
          <p:cNvGrpSpPr/>
          <p:nvPr/>
        </p:nvGrpSpPr>
        <p:grpSpPr>
          <a:xfrm>
            <a:off x="3651598" y="3002564"/>
            <a:ext cx="1318006" cy="736500"/>
            <a:chOff x="138787" y="4041202"/>
            <a:chExt cx="1187072" cy="736500"/>
          </a:xfrm>
        </p:grpSpPr>
        <p:sp>
          <p:nvSpPr>
            <p:cNvPr id="209" name="Google Shape;209;g34cf0dbdb57_0_69"/>
            <p:cNvSpPr/>
            <p:nvPr/>
          </p:nvSpPr>
          <p:spPr>
            <a:xfrm>
              <a:off x="138787" y="4041202"/>
              <a:ext cx="1033500" cy="736500"/>
            </a:xfrm>
            <a:prstGeom prst="roundRect">
              <a:avLst>
                <a:gd fmla="val 16667" name="adj"/>
              </a:avLst>
            </a:prstGeom>
            <a:noFill/>
            <a:ln cap="flat" cmpd="sng" w="12700">
              <a:solidFill>
                <a:srgbClr val="DD7E6B"/>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0" name="Google Shape;210;g34cf0dbdb57_0_69"/>
            <p:cNvSpPr txBox="1"/>
            <p:nvPr/>
          </p:nvSpPr>
          <p:spPr>
            <a:xfrm>
              <a:off x="158559" y="4086288"/>
              <a:ext cx="1167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US" sz="1000">
                  <a:solidFill>
                    <a:srgbClr val="DD7E6B"/>
                  </a:solidFill>
                </a:rPr>
                <a:t>A</a:t>
              </a:r>
              <a:r>
                <a:rPr b="1" lang="en-US" sz="1000">
                  <a:solidFill>
                    <a:srgbClr val="DD7E6B"/>
                  </a:solidFill>
                </a:rPr>
                <a:t> – Availability</a:t>
              </a:r>
              <a:r>
                <a:rPr b="1" i="0" lang="en-US" sz="1000" u="none" cap="none" strike="noStrike">
                  <a:solidFill>
                    <a:srgbClr val="DD7E6B"/>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cxnSp>
        <p:nvCxnSpPr>
          <p:cNvPr id="211" name="Google Shape;211;g34cf0dbdb57_0_69"/>
          <p:cNvCxnSpPr>
            <a:endCxn id="210" idx="1"/>
          </p:cNvCxnSpPr>
          <p:nvPr/>
        </p:nvCxnSpPr>
        <p:spPr>
          <a:xfrm flipH="1" rot="10800000">
            <a:off x="2778651" y="3217000"/>
            <a:ext cx="894900" cy="260700"/>
          </a:xfrm>
          <a:prstGeom prst="straightConnector1">
            <a:avLst/>
          </a:prstGeom>
          <a:noFill/>
          <a:ln cap="flat" cmpd="sng" w="9525">
            <a:solidFill>
              <a:srgbClr val="4E6999"/>
            </a:solidFill>
            <a:prstDash val="solid"/>
            <a:round/>
            <a:headEnd len="sm" w="sm" type="none"/>
            <a:tailEnd len="sm" w="sm" type="none"/>
          </a:ln>
        </p:spPr>
      </p:cxnSp>
      <p:grpSp>
        <p:nvGrpSpPr>
          <p:cNvPr id="212" name="Google Shape;212;g34cf0dbdb57_0_69"/>
          <p:cNvGrpSpPr/>
          <p:nvPr/>
        </p:nvGrpSpPr>
        <p:grpSpPr>
          <a:xfrm>
            <a:off x="3750946" y="3893805"/>
            <a:ext cx="1180773" cy="1100398"/>
            <a:chOff x="147393" y="4009627"/>
            <a:chExt cx="1066739" cy="1100398"/>
          </a:xfrm>
        </p:grpSpPr>
        <p:sp>
          <p:nvSpPr>
            <p:cNvPr id="213" name="Google Shape;213;g34cf0dbdb57_0_69"/>
            <p:cNvSpPr/>
            <p:nvPr/>
          </p:nvSpPr>
          <p:spPr>
            <a:xfrm>
              <a:off x="147393" y="4017125"/>
              <a:ext cx="1033500" cy="1092900"/>
            </a:xfrm>
            <a:prstGeom prst="roundRect">
              <a:avLst>
                <a:gd fmla="val 16667" name="adj"/>
              </a:avLst>
            </a:prstGeom>
            <a:noFill/>
            <a:ln cap="flat" cmpd="sng" w="12700">
              <a:solidFill>
                <a:srgbClr val="DD7E6B"/>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g34cf0dbdb57_0_69"/>
            <p:cNvSpPr txBox="1"/>
            <p:nvPr/>
          </p:nvSpPr>
          <p:spPr>
            <a:xfrm>
              <a:off x="200432" y="4009627"/>
              <a:ext cx="1013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US" sz="1000">
                  <a:solidFill>
                    <a:srgbClr val="DD7E6B"/>
                  </a:solidFill>
                </a:rPr>
                <a:t>Các hệ thống chỉ có thể đảm bảo 2 trong 3 yếu tố</a:t>
              </a:r>
              <a:endParaRPr b="1" i="0" sz="1000" u="none" cap="none" strike="noStrike">
                <a:solidFill>
                  <a:srgbClr val="DD7E6B"/>
                </a:solidFill>
                <a:latin typeface="Arial"/>
                <a:ea typeface="Arial"/>
                <a:cs typeface="Arial"/>
                <a:sym typeface="Arial"/>
              </a:endParaRPr>
            </a:p>
          </p:txBody>
        </p:sp>
      </p:grpSp>
      <p:cxnSp>
        <p:nvCxnSpPr>
          <p:cNvPr id="215" name="Google Shape;215;g34cf0dbdb57_0_69"/>
          <p:cNvCxnSpPr/>
          <p:nvPr/>
        </p:nvCxnSpPr>
        <p:spPr>
          <a:xfrm>
            <a:off x="3610316" y="4516874"/>
            <a:ext cx="178200" cy="43200"/>
          </a:xfrm>
          <a:prstGeom prst="straightConnector1">
            <a:avLst/>
          </a:prstGeom>
          <a:noFill/>
          <a:ln cap="flat" cmpd="sng" w="9525">
            <a:solidFill>
              <a:srgbClr val="4E6999"/>
            </a:solidFill>
            <a:prstDash val="solid"/>
            <a:round/>
            <a:headEnd len="sm" w="sm" type="none"/>
            <a:tailEnd len="sm" w="sm" type="none"/>
          </a:ln>
        </p:spPr>
      </p:cxnSp>
      <p:pic>
        <p:nvPicPr>
          <p:cNvPr id="216" name="Google Shape;216;g34cf0dbdb57_0_69"/>
          <p:cNvPicPr preferRelativeResize="0"/>
          <p:nvPr/>
        </p:nvPicPr>
        <p:blipFill rotWithShape="1">
          <a:blip r:embed="rId9">
            <a:alphaModFix/>
          </a:blip>
          <a:srcRect b="0" l="0" r="0" t="0"/>
          <a:stretch/>
        </p:blipFill>
        <p:spPr>
          <a:xfrm>
            <a:off x="6372972" y="929050"/>
            <a:ext cx="1093742" cy="728860"/>
          </a:xfrm>
          <a:prstGeom prst="rect">
            <a:avLst/>
          </a:prstGeom>
          <a:noFill/>
          <a:ln>
            <a:noFill/>
          </a:ln>
        </p:spPr>
      </p:pic>
      <p:pic>
        <p:nvPicPr>
          <p:cNvPr id="217" name="Google Shape;217;g34cf0dbdb57_0_69"/>
          <p:cNvPicPr preferRelativeResize="0"/>
          <p:nvPr/>
        </p:nvPicPr>
        <p:blipFill>
          <a:blip r:embed="rId10">
            <a:alphaModFix/>
          </a:blip>
          <a:stretch>
            <a:fillRect/>
          </a:stretch>
        </p:blipFill>
        <p:spPr>
          <a:xfrm>
            <a:off x="74223" y="1067075"/>
            <a:ext cx="992775" cy="1034900"/>
          </a:xfrm>
          <a:prstGeom prst="rect">
            <a:avLst/>
          </a:prstGeom>
          <a:noFill/>
          <a:ln>
            <a:noFill/>
          </a:ln>
        </p:spPr>
      </p:pic>
      <p:pic>
        <p:nvPicPr>
          <p:cNvPr id="218" name="Google Shape;218;g34cf0dbdb57_0_69"/>
          <p:cNvPicPr preferRelativeResize="0"/>
          <p:nvPr/>
        </p:nvPicPr>
        <p:blipFill>
          <a:blip r:embed="rId11">
            <a:alphaModFix/>
          </a:blip>
          <a:stretch>
            <a:fillRect/>
          </a:stretch>
        </p:blipFill>
        <p:spPr>
          <a:xfrm>
            <a:off x="1537675" y="2993787"/>
            <a:ext cx="1830325" cy="15566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cxnSp>
        <p:nvCxnSpPr>
          <p:cNvPr id="223" name="Google Shape;223;g34cf0dbdb57_0_126"/>
          <p:cNvCxnSpPr/>
          <p:nvPr/>
        </p:nvCxnSpPr>
        <p:spPr>
          <a:xfrm>
            <a:off x="-21300" y="287524"/>
            <a:ext cx="9155100" cy="0"/>
          </a:xfrm>
          <a:prstGeom prst="straightConnector1">
            <a:avLst/>
          </a:prstGeom>
          <a:noFill/>
          <a:ln cap="flat" cmpd="sng" w="19050">
            <a:solidFill>
              <a:srgbClr val="002B65"/>
            </a:solidFill>
            <a:prstDash val="solid"/>
            <a:round/>
            <a:headEnd len="sm" w="sm" type="none"/>
            <a:tailEnd len="sm" w="sm" type="none"/>
          </a:ln>
        </p:spPr>
      </p:cxnSp>
      <p:sp>
        <p:nvSpPr>
          <p:cNvPr id="224" name="Google Shape;224;g34cf0dbdb57_0_126"/>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Hệ thống Object Storage, Logs và Streaming</a:t>
            </a:r>
            <a:endParaRPr b="0" i="0" sz="1400" u="none" cap="none" strike="noStrike">
              <a:solidFill>
                <a:srgbClr val="000000"/>
              </a:solidFill>
              <a:latin typeface="Arial"/>
              <a:ea typeface="Arial"/>
              <a:cs typeface="Arial"/>
              <a:sym typeface="Arial"/>
            </a:endParaRPr>
          </a:p>
        </p:txBody>
      </p:sp>
      <p:sp>
        <p:nvSpPr>
          <p:cNvPr id="225" name="Google Shape;225;g34cf0dbdb57_0_126"/>
          <p:cNvSpPr/>
          <p:nvPr/>
        </p:nvSpPr>
        <p:spPr>
          <a:xfrm>
            <a:off x="139671" y="392650"/>
            <a:ext cx="1312500" cy="347400"/>
          </a:xfrm>
          <a:prstGeom prst="roundRect">
            <a:avLst>
              <a:gd fmla="val 16667"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a:ea typeface="Roboto"/>
                <a:cs typeface="Roboto"/>
                <a:sym typeface="Roboto"/>
              </a:rPr>
              <a:t>Tiêu chí</a:t>
            </a:r>
            <a:endParaRPr b="1" i="0" sz="1400" u="none" cap="none" strike="noStrike">
              <a:solidFill>
                <a:schemeClr val="lt1"/>
              </a:solidFill>
              <a:latin typeface="Roboto"/>
              <a:ea typeface="Roboto"/>
              <a:cs typeface="Roboto"/>
              <a:sym typeface="Roboto"/>
            </a:endParaRPr>
          </a:p>
        </p:txBody>
      </p:sp>
      <p:sp>
        <p:nvSpPr>
          <p:cNvPr id="226" name="Google Shape;226;g34cf0dbdb57_0_126"/>
          <p:cNvSpPr/>
          <p:nvPr/>
        </p:nvSpPr>
        <p:spPr>
          <a:xfrm>
            <a:off x="1716600" y="865775"/>
            <a:ext cx="2073300" cy="5955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1400"/>
              </a:spcBef>
              <a:spcAft>
                <a:spcPts val="140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Lưu trữ dữ liệu dưới dạng “đối tượng” chứa nội dung, metadata và ID duy nhất.</a:t>
            </a:r>
            <a:endParaRPr b="0" i="0" sz="1100" u="none" cap="none" strike="noStrike">
              <a:solidFill>
                <a:schemeClr val="dk1"/>
              </a:solidFill>
              <a:latin typeface="Arial"/>
              <a:ea typeface="Arial"/>
              <a:cs typeface="Arial"/>
              <a:sym typeface="Arial"/>
            </a:endParaRPr>
          </a:p>
        </p:txBody>
      </p:sp>
      <p:sp>
        <p:nvSpPr>
          <p:cNvPr id="227" name="Google Shape;227;g34cf0dbdb57_0_126"/>
          <p:cNvSpPr/>
          <p:nvPr/>
        </p:nvSpPr>
        <p:spPr>
          <a:xfrm>
            <a:off x="4156600" y="865775"/>
            <a:ext cx="2129400" cy="5955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Dữ liệu sinh ra từ hệ thống, thường để ghi lại hoạt động hoặc lỗi</a:t>
            </a:r>
            <a:endParaRPr b="0" i="0" sz="1100" u="none" cap="none" strike="noStrike">
              <a:solidFill>
                <a:schemeClr val="dk1"/>
              </a:solidFill>
              <a:latin typeface="Arial"/>
              <a:ea typeface="Arial"/>
              <a:cs typeface="Arial"/>
              <a:sym typeface="Arial"/>
            </a:endParaRPr>
          </a:p>
        </p:txBody>
      </p:sp>
      <p:cxnSp>
        <p:nvCxnSpPr>
          <p:cNvPr id="228" name="Google Shape;228;g34cf0dbdb57_0_126"/>
          <p:cNvCxnSpPr/>
          <p:nvPr/>
        </p:nvCxnSpPr>
        <p:spPr>
          <a:xfrm>
            <a:off x="1529600" y="671463"/>
            <a:ext cx="0" cy="4111800"/>
          </a:xfrm>
          <a:prstGeom prst="straightConnector1">
            <a:avLst/>
          </a:prstGeom>
          <a:noFill/>
          <a:ln cap="flat" cmpd="sng" w="19050">
            <a:solidFill>
              <a:srgbClr val="002B65"/>
            </a:solidFill>
            <a:prstDash val="solid"/>
            <a:round/>
            <a:headEnd len="sm" w="sm" type="none"/>
            <a:tailEnd len="sm" w="sm" type="none"/>
          </a:ln>
        </p:spPr>
      </p:cxnSp>
      <p:cxnSp>
        <p:nvCxnSpPr>
          <p:cNvPr id="229" name="Google Shape;229;g34cf0dbdb57_0_126"/>
          <p:cNvCxnSpPr/>
          <p:nvPr/>
        </p:nvCxnSpPr>
        <p:spPr>
          <a:xfrm>
            <a:off x="3948788" y="671463"/>
            <a:ext cx="0" cy="4111800"/>
          </a:xfrm>
          <a:prstGeom prst="straightConnector1">
            <a:avLst/>
          </a:prstGeom>
          <a:noFill/>
          <a:ln cap="flat" cmpd="sng" w="19050">
            <a:solidFill>
              <a:srgbClr val="002B65"/>
            </a:solidFill>
            <a:prstDash val="solid"/>
            <a:round/>
            <a:headEnd len="sm" w="sm" type="none"/>
            <a:tailEnd len="sm" w="sm" type="none"/>
          </a:ln>
        </p:spPr>
      </p:cxnSp>
      <p:sp>
        <p:nvSpPr>
          <p:cNvPr id="230" name="Google Shape;230;g34cf0dbdb57_0_126"/>
          <p:cNvSpPr/>
          <p:nvPr/>
        </p:nvSpPr>
        <p:spPr>
          <a:xfrm>
            <a:off x="139671" y="942675"/>
            <a:ext cx="1312500" cy="347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Định nghĩa</a:t>
            </a:r>
            <a:endParaRPr b="0" i="0" sz="1400" u="none" cap="none" strike="noStrike">
              <a:solidFill>
                <a:srgbClr val="000000"/>
              </a:solidFill>
              <a:latin typeface="Arial"/>
              <a:ea typeface="Arial"/>
              <a:cs typeface="Arial"/>
              <a:sym typeface="Arial"/>
            </a:endParaRPr>
          </a:p>
        </p:txBody>
      </p:sp>
      <p:sp>
        <p:nvSpPr>
          <p:cNvPr id="231" name="Google Shape;231;g34cf0dbdb57_0_126"/>
          <p:cNvSpPr/>
          <p:nvPr/>
        </p:nvSpPr>
        <p:spPr>
          <a:xfrm>
            <a:off x="139671" y="1639475"/>
            <a:ext cx="1284300" cy="347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Ví dụ</a:t>
            </a:r>
            <a:endParaRPr b="0" i="0" sz="1400" u="none" cap="none" strike="noStrike">
              <a:solidFill>
                <a:srgbClr val="000000"/>
              </a:solidFill>
              <a:latin typeface="Arial"/>
              <a:ea typeface="Arial"/>
              <a:cs typeface="Arial"/>
              <a:sym typeface="Arial"/>
            </a:endParaRPr>
          </a:p>
        </p:txBody>
      </p:sp>
      <p:sp>
        <p:nvSpPr>
          <p:cNvPr id="232" name="Google Shape;232;g34cf0dbdb57_0_126"/>
          <p:cNvSpPr/>
          <p:nvPr/>
        </p:nvSpPr>
        <p:spPr>
          <a:xfrm>
            <a:off x="139671" y="2689275"/>
            <a:ext cx="1284300" cy="347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Ưu điểm</a:t>
            </a:r>
            <a:r>
              <a:rPr b="1" i="0" lang="en-US" sz="1300" u="none" cap="none" strike="noStrike">
                <a:solidFill>
                  <a:srgbClr val="FFFFFF"/>
                </a:solidFill>
                <a:latin typeface="Arial"/>
                <a:ea typeface="Arial"/>
                <a:cs typeface="Arial"/>
                <a:sym typeface="Arial"/>
              </a:rPr>
              <a:t> </a:t>
            </a:r>
            <a:endParaRPr b="1" i="0" sz="1300" u="none" cap="none" strike="noStrike">
              <a:solidFill>
                <a:srgbClr val="FFFFFF"/>
              </a:solidFill>
              <a:latin typeface="Arial"/>
              <a:ea typeface="Arial"/>
              <a:cs typeface="Arial"/>
              <a:sym typeface="Arial"/>
            </a:endParaRPr>
          </a:p>
        </p:txBody>
      </p:sp>
      <p:sp>
        <p:nvSpPr>
          <p:cNvPr id="233" name="Google Shape;233;g34cf0dbdb57_0_126"/>
          <p:cNvSpPr/>
          <p:nvPr/>
        </p:nvSpPr>
        <p:spPr>
          <a:xfrm>
            <a:off x="139671" y="3271475"/>
            <a:ext cx="1284300" cy="347400"/>
          </a:xfrm>
          <a:prstGeom prst="roundRect">
            <a:avLst>
              <a:gd fmla="val 16667" name="adj"/>
            </a:avLst>
          </a:prstGeom>
          <a:solidFill>
            <a:srgbClr val="6685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Nhược điểm</a:t>
            </a:r>
            <a:endParaRPr b="1" i="0" sz="1300" u="none" cap="none" strike="noStrike">
              <a:solidFill>
                <a:srgbClr val="FFFFFF"/>
              </a:solidFill>
              <a:latin typeface="Arial"/>
              <a:ea typeface="Arial"/>
              <a:cs typeface="Arial"/>
              <a:sym typeface="Arial"/>
            </a:endParaRPr>
          </a:p>
        </p:txBody>
      </p:sp>
      <p:sp>
        <p:nvSpPr>
          <p:cNvPr id="234" name="Google Shape;234;g34cf0dbdb57_0_126"/>
          <p:cNvSpPr/>
          <p:nvPr/>
        </p:nvSpPr>
        <p:spPr>
          <a:xfrm>
            <a:off x="139675" y="4198350"/>
            <a:ext cx="1284300" cy="462900"/>
          </a:xfrm>
          <a:prstGeom prst="roundRect">
            <a:avLst>
              <a:gd fmla="val 16667" name="adj"/>
            </a:avLst>
          </a:prstGeom>
          <a:solidFill>
            <a:srgbClr val="6685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rgbClr val="FFFFFF"/>
                </a:solidFill>
              </a:rPr>
              <a:t>Trường hợp sử dụng</a:t>
            </a:r>
            <a:r>
              <a:rPr b="1" i="0" lang="en-US" sz="1300" u="none" cap="none" strike="noStrike">
                <a:solidFill>
                  <a:srgbClr val="FFFFFF"/>
                </a:solidFill>
                <a:latin typeface="Arial"/>
                <a:ea typeface="Arial"/>
                <a:cs typeface="Arial"/>
                <a:sym typeface="Arial"/>
              </a:rPr>
              <a:t> </a:t>
            </a:r>
            <a:endParaRPr b="1" i="0" sz="1300" u="none" cap="none" strike="noStrike">
              <a:solidFill>
                <a:srgbClr val="FFFFFF"/>
              </a:solidFill>
              <a:latin typeface="Arial"/>
              <a:ea typeface="Arial"/>
              <a:cs typeface="Arial"/>
              <a:sym typeface="Arial"/>
            </a:endParaRPr>
          </a:p>
        </p:txBody>
      </p:sp>
      <p:sp>
        <p:nvSpPr>
          <p:cNvPr id="235" name="Google Shape;235;g34cf0dbdb57_0_126"/>
          <p:cNvSpPr/>
          <p:nvPr/>
        </p:nvSpPr>
        <p:spPr>
          <a:xfrm>
            <a:off x="1695575" y="1533975"/>
            <a:ext cx="2106000" cy="8700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 File: sales-2023.json</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 Metadata: size=2MB, created=2023-04-01</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 Object ID: auto-generated hash</a:t>
            </a:r>
            <a:endParaRPr sz="1100">
              <a:solidFill>
                <a:schemeClr val="dk1"/>
              </a:solidFill>
            </a:endParaRPr>
          </a:p>
        </p:txBody>
      </p:sp>
      <p:sp>
        <p:nvSpPr>
          <p:cNvPr id="236" name="Google Shape;236;g34cf0dbdb57_0_126"/>
          <p:cNvSpPr/>
          <p:nvPr/>
        </p:nvSpPr>
        <p:spPr>
          <a:xfrm>
            <a:off x="1674500" y="2612275"/>
            <a:ext cx="2129400" cy="5601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Tối ưu lưu trữ dữ liệu lớn, không có cấu trúc</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Scale gần như vô hạn</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p:txBody>
      </p:sp>
      <p:sp>
        <p:nvSpPr>
          <p:cNvPr id="237" name="Google Shape;237;g34cf0dbdb57_0_126"/>
          <p:cNvSpPr/>
          <p:nvPr/>
        </p:nvSpPr>
        <p:spPr>
          <a:xfrm>
            <a:off x="4133200" y="2613725"/>
            <a:ext cx="2152800" cy="5601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Ghi nhận lịch sử hành vi</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Dễ tích hợp vào các hệ thống giám sát</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p:txBody>
      </p:sp>
      <p:sp>
        <p:nvSpPr>
          <p:cNvPr id="238" name="Google Shape;238;g34cf0dbdb57_0_126"/>
          <p:cNvSpPr/>
          <p:nvPr/>
        </p:nvSpPr>
        <p:spPr>
          <a:xfrm>
            <a:off x="1716600" y="3268750"/>
            <a:ext cx="2129400" cy="3474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Không hỗ trợ truy vấn như RDBMS, độ trễ cao hơn</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p:txBody>
      </p:sp>
      <p:sp>
        <p:nvSpPr>
          <p:cNvPr id="239" name="Google Shape;239;g34cf0dbdb57_0_126"/>
          <p:cNvSpPr/>
          <p:nvPr/>
        </p:nvSpPr>
        <p:spPr>
          <a:xfrm>
            <a:off x="4138622" y="3249425"/>
            <a:ext cx="2152800" cy="3474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Dữ liệu thô, cần xử lý thêm</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Dễ bị tràn nếu không quản lý</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p:txBody>
      </p:sp>
      <p:sp>
        <p:nvSpPr>
          <p:cNvPr id="240" name="Google Shape;240;g34cf0dbdb57_0_126"/>
          <p:cNvSpPr/>
          <p:nvPr/>
        </p:nvSpPr>
        <p:spPr>
          <a:xfrm>
            <a:off x="1683875" y="4226275"/>
            <a:ext cx="2129400" cy="347400"/>
          </a:xfrm>
          <a:prstGeom prst="roundRect">
            <a:avLst>
              <a:gd fmla="val 16667" name="adj"/>
            </a:avLst>
          </a:prstGeom>
          <a:noFill/>
          <a:ln cap="flat" cmpd="sng" w="9525">
            <a:solidFill>
              <a:srgbClr val="D5A6B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Dữ liệu logs, ảnh, video, file lớn</a:t>
            </a:r>
            <a:endParaRPr b="0" i="0" sz="1100" u="none" cap="none" strike="noStrike">
              <a:solidFill>
                <a:schemeClr val="dk1"/>
              </a:solidFill>
              <a:latin typeface="Arial"/>
              <a:ea typeface="Arial"/>
              <a:cs typeface="Arial"/>
              <a:sym typeface="Arial"/>
            </a:endParaRPr>
          </a:p>
        </p:txBody>
      </p:sp>
      <p:sp>
        <p:nvSpPr>
          <p:cNvPr id="241" name="Google Shape;241;g34cf0dbdb57_0_126"/>
          <p:cNvSpPr/>
          <p:nvPr/>
        </p:nvSpPr>
        <p:spPr>
          <a:xfrm>
            <a:off x="4156596" y="4198350"/>
            <a:ext cx="2152800" cy="347400"/>
          </a:xfrm>
          <a:prstGeom prst="roundRect">
            <a:avLst>
              <a:gd fmla="val 16667" name="adj"/>
            </a:avLst>
          </a:prstGeom>
          <a:noFill/>
          <a:ln cap="flat" cmpd="sng" w="9525">
            <a:solidFill>
              <a:srgbClr val="E6B8A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Phân tích hành vi người dùng, phát hiện lỗi hệ thống</a:t>
            </a:r>
            <a:endParaRPr b="0" i="0" sz="1100" u="none" cap="none" strike="noStrike">
              <a:solidFill>
                <a:schemeClr val="dk1"/>
              </a:solidFill>
              <a:latin typeface="Arial"/>
              <a:ea typeface="Arial"/>
              <a:cs typeface="Arial"/>
              <a:sym typeface="Arial"/>
            </a:endParaRPr>
          </a:p>
        </p:txBody>
      </p:sp>
      <p:sp>
        <p:nvSpPr>
          <p:cNvPr id="242" name="Google Shape;242;g34cf0dbdb57_0_126"/>
          <p:cNvSpPr/>
          <p:nvPr/>
        </p:nvSpPr>
        <p:spPr>
          <a:xfrm>
            <a:off x="1716600" y="392650"/>
            <a:ext cx="2073300" cy="347400"/>
          </a:xfrm>
          <a:prstGeom prst="roundRect">
            <a:avLst>
              <a:gd fmla="val 16667" name="adj"/>
            </a:avLst>
          </a:prstGeom>
          <a:solidFill>
            <a:srgbClr val="D5A6B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latin typeface="Roboto"/>
                <a:ea typeface="Roboto"/>
                <a:cs typeface="Roboto"/>
                <a:sym typeface="Roboto"/>
              </a:rPr>
              <a:t>Object Storage</a:t>
            </a:r>
            <a:endParaRPr b="0" i="0" sz="1400" u="none" cap="none" strike="noStrike">
              <a:solidFill>
                <a:srgbClr val="000000"/>
              </a:solidFill>
              <a:latin typeface="Arial"/>
              <a:ea typeface="Arial"/>
              <a:cs typeface="Arial"/>
              <a:sym typeface="Arial"/>
            </a:endParaRPr>
          </a:p>
        </p:txBody>
      </p:sp>
      <p:sp>
        <p:nvSpPr>
          <p:cNvPr id="243" name="Google Shape;243;g34cf0dbdb57_0_126"/>
          <p:cNvSpPr/>
          <p:nvPr/>
        </p:nvSpPr>
        <p:spPr>
          <a:xfrm>
            <a:off x="4156596" y="371500"/>
            <a:ext cx="2129400" cy="3474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latin typeface="Roboto"/>
                <a:ea typeface="Roboto"/>
                <a:cs typeface="Roboto"/>
                <a:sym typeface="Roboto"/>
              </a:rPr>
              <a:t>Logs</a:t>
            </a:r>
            <a:endParaRPr b="1" i="0" sz="1400" u="none" cap="none" strike="noStrike">
              <a:solidFill>
                <a:schemeClr val="lt1"/>
              </a:solidFill>
              <a:latin typeface="Roboto"/>
              <a:ea typeface="Roboto"/>
              <a:cs typeface="Roboto"/>
              <a:sym typeface="Roboto"/>
            </a:endParaRPr>
          </a:p>
        </p:txBody>
      </p:sp>
      <p:cxnSp>
        <p:nvCxnSpPr>
          <p:cNvPr id="244" name="Google Shape;244;g34cf0dbdb57_0_126"/>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45" name="Google Shape;245;g34cf0dbdb57_0_126"/>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46" name="Google Shape;246;g34cf0dbdb57_0_126"/>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Roboto"/>
                <a:ea typeface="Roboto"/>
                <a:cs typeface="Roboto"/>
                <a:sym typeface="Roboto"/>
              </a:rPr>
              <a:t>8</a:t>
            </a:r>
            <a:endParaRPr b="0" i="0" sz="1400" u="none" cap="none" strike="noStrike">
              <a:solidFill>
                <a:srgbClr val="000000"/>
              </a:solidFill>
              <a:latin typeface="Arial"/>
              <a:ea typeface="Arial"/>
              <a:cs typeface="Arial"/>
              <a:sym typeface="Arial"/>
            </a:endParaRPr>
          </a:p>
        </p:txBody>
      </p:sp>
      <p:pic>
        <p:nvPicPr>
          <p:cNvPr id="247" name="Google Shape;247;g34cf0dbdb57_0_126"/>
          <p:cNvPicPr preferRelativeResize="0"/>
          <p:nvPr/>
        </p:nvPicPr>
        <p:blipFill>
          <a:blip r:embed="rId3">
            <a:alphaModFix/>
          </a:blip>
          <a:stretch>
            <a:fillRect/>
          </a:stretch>
        </p:blipFill>
        <p:spPr>
          <a:xfrm>
            <a:off x="4156600" y="1579950"/>
            <a:ext cx="2129400" cy="666750"/>
          </a:xfrm>
          <a:prstGeom prst="rect">
            <a:avLst/>
          </a:prstGeom>
          <a:noFill/>
          <a:ln>
            <a:noFill/>
          </a:ln>
        </p:spPr>
      </p:pic>
      <p:cxnSp>
        <p:nvCxnSpPr>
          <p:cNvPr id="248" name="Google Shape;248;g34cf0dbdb57_0_126"/>
          <p:cNvCxnSpPr/>
          <p:nvPr/>
        </p:nvCxnSpPr>
        <p:spPr>
          <a:xfrm>
            <a:off x="6443813" y="671463"/>
            <a:ext cx="0" cy="4111800"/>
          </a:xfrm>
          <a:prstGeom prst="straightConnector1">
            <a:avLst/>
          </a:prstGeom>
          <a:noFill/>
          <a:ln cap="flat" cmpd="sng" w="19050">
            <a:solidFill>
              <a:srgbClr val="002B65"/>
            </a:solidFill>
            <a:prstDash val="solid"/>
            <a:round/>
            <a:headEnd len="sm" w="sm" type="none"/>
            <a:tailEnd len="sm" w="sm" type="none"/>
          </a:ln>
        </p:spPr>
      </p:cxnSp>
      <p:sp>
        <p:nvSpPr>
          <p:cNvPr id="249" name="Google Shape;249;g34cf0dbdb57_0_1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0" name="Google Shape;250;g34cf0dbdb57_0_126"/>
          <p:cNvSpPr/>
          <p:nvPr/>
        </p:nvSpPr>
        <p:spPr>
          <a:xfrm>
            <a:off x="6601646" y="371500"/>
            <a:ext cx="2129400" cy="3474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latin typeface="Roboto"/>
                <a:ea typeface="Roboto"/>
                <a:cs typeface="Roboto"/>
                <a:sym typeface="Roboto"/>
              </a:rPr>
              <a:t>Streaming</a:t>
            </a:r>
            <a:endParaRPr b="1" i="0" sz="1400" u="none" cap="none" strike="noStrike">
              <a:solidFill>
                <a:schemeClr val="lt1"/>
              </a:solidFill>
              <a:latin typeface="Roboto"/>
              <a:ea typeface="Roboto"/>
              <a:cs typeface="Roboto"/>
              <a:sym typeface="Roboto"/>
            </a:endParaRPr>
          </a:p>
        </p:txBody>
      </p:sp>
      <p:sp>
        <p:nvSpPr>
          <p:cNvPr id="251" name="Google Shape;251;g34cf0dbdb57_0_126"/>
          <p:cNvSpPr/>
          <p:nvPr/>
        </p:nvSpPr>
        <p:spPr>
          <a:xfrm>
            <a:off x="6652700" y="865775"/>
            <a:ext cx="2129400" cy="595500"/>
          </a:xfrm>
          <a:prstGeom prst="roundRect">
            <a:avLst>
              <a:gd fmla="val 16667" name="adj"/>
            </a:avLst>
          </a:prstGeom>
          <a:noFill/>
          <a:ln cap="flat" cmpd="sng" w="9525">
            <a:solidFill>
              <a:srgbClr val="D9EAD3"/>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Nguồn dữ liệu phát sinh liên tục theo thời gian thực</a:t>
            </a:r>
            <a:endParaRPr b="0" i="0" sz="1100" u="none" cap="none" strike="noStrike">
              <a:solidFill>
                <a:schemeClr val="dk1"/>
              </a:solidFill>
              <a:latin typeface="Arial"/>
              <a:ea typeface="Arial"/>
              <a:cs typeface="Arial"/>
              <a:sym typeface="Arial"/>
            </a:endParaRPr>
          </a:p>
        </p:txBody>
      </p:sp>
      <p:sp>
        <p:nvSpPr>
          <p:cNvPr id="252" name="Google Shape;252;g34cf0dbdb57_0_126"/>
          <p:cNvSpPr/>
          <p:nvPr/>
        </p:nvSpPr>
        <p:spPr>
          <a:xfrm>
            <a:off x="6676925" y="2565225"/>
            <a:ext cx="2129400" cy="595500"/>
          </a:xfrm>
          <a:prstGeom prst="roundRect">
            <a:avLst>
              <a:gd fmla="val 16667" name="adj"/>
            </a:avLst>
          </a:prstGeom>
          <a:noFill/>
          <a:ln cap="flat" cmpd="sng" w="9525">
            <a:solidFill>
              <a:srgbClr val="D9EAD3"/>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Phân tích thời gian thực</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Phản ứng nhanh với sự kiện</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p:txBody>
      </p:sp>
      <p:sp>
        <p:nvSpPr>
          <p:cNvPr id="253" name="Google Shape;253;g34cf0dbdb57_0_126"/>
          <p:cNvSpPr/>
          <p:nvPr/>
        </p:nvSpPr>
        <p:spPr>
          <a:xfrm>
            <a:off x="6652700" y="3228000"/>
            <a:ext cx="2129400" cy="369300"/>
          </a:xfrm>
          <a:prstGeom prst="roundRect">
            <a:avLst>
              <a:gd fmla="val 16667" name="adj"/>
            </a:avLst>
          </a:prstGeom>
          <a:noFill/>
          <a:ln cap="flat" cmpd="sng" w="9525">
            <a:solidFill>
              <a:srgbClr val="D9EAD3"/>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Khó kiểm soát độ trễ</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Hạ tầng phức tạp</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p:txBody>
      </p:sp>
      <p:sp>
        <p:nvSpPr>
          <p:cNvPr id="254" name="Google Shape;254;g34cf0dbdb57_0_1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5" name="Google Shape;255;g34cf0dbdb57_0_126"/>
          <p:cNvSpPr/>
          <p:nvPr/>
        </p:nvSpPr>
        <p:spPr>
          <a:xfrm>
            <a:off x="6652725" y="4025613"/>
            <a:ext cx="2129400" cy="595500"/>
          </a:xfrm>
          <a:prstGeom prst="roundRect">
            <a:avLst>
              <a:gd fmla="val 16667" name="adj"/>
            </a:avLst>
          </a:prstGeom>
          <a:noFill/>
          <a:ln cap="flat" cmpd="sng" w="9525">
            <a:solidFill>
              <a:srgbClr val="D9EAD3"/>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Hệ thống cần xử lý ngay lập tức: Fintech, e-commerce, security</a:t>
            </a:r>
            <a:endParaRPr b="0" i="0" sz="1100" u="none" cap="none" strike="noStrike">
              <a:solidFill>
                <a:schemeClr val="dk1"/>
              </a:solidFill>
              <a:latin typeface="Arial"/>
              <a:ea typeface="Arial"/>
              <a:cs typeface="Arial"/>
              <a:sym typeface="Arial"/>
            </a:endParaRPr>
          </a:p>
        </p:txBody>
      </p:sp>
      <p:sp>
        <p:nvSpPr>
          <p:cNvPr id="256" name="Google Shape;256;g34cf0dbdb57_0_126"/>
          <p:cNvSpPr/>
          <p:nvPr/>
        </p:nvSpPr>
        <p:spPr>
          <a:xfrm>
            <a:off x="6676925" y="1675688"/>
            <a:ext cx="2129400" cy="595500"/>
          </a:xfrm>
          <a:prstGeom prst="roundRect">
            <a:avLst>
              <a:gd fmla="val 16667" name="adj"/>
            </a:avLst>
          </a:prstGeom>
          <a:noFill/>
          <a:ln cap="flat" cmpd="sng" w="9525">
            <a:solidFill>
              <a:srgbClr val="D9EAD3"/>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Dữ liệu click, cảm biến IoT, giao dịch tài chính realtime</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cxnSp>
        <p:nvCxnSpPr>
          <p:cNvPr id="261" name="Google Shape;261;p8"/>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62" name="Google Shape;262;p8"/>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63" name="Google Shape;263;p8"/>
          <p:cNvSpPr txBox="1"/>
          <p:nvPr/>
        </p:nvSpPr>
        <p:spPr>
          <a:xfrm>
            <a:off x="8725701" y="4835723"/>
            <a:ext cx="4183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05</a:t>
            </a:r>
            <a:endParaRPr b="0" i="0" sz="1400" u="none" cap="none" strike="noStrike">
              <a:solidFill>
                <a:srgbClr val="000000"/>
              </a:solidFill>
              <a:latin typeface="Arial"/>
              <a:ea typeface="Arial"/>
              <a:cs typeface="Arial"/>
              <a:sym typeface="Arial"/>
            </a:endParaRPr>
          </a:p>
        </p:txBody>
      </p:sp>
      <p:cxnSp>
        <p:nvCxnSpPr>
          <p:cNvPr id="264" name="Google Shape;264;p8"/>
          <p:cNvCxnSpPr/>
          <p:nvPr/>
        </p:nvCxnSpPr>
        <p:spPr>
          <a:xfrm>
            <a:off x="708175" y="2129150"/>
            <a:ext cx="0" cy="2411400"/>
          </a:xfrm>
          <a:prstGeom prst="straightConnector1">
            <a:avLst/>
          </a:prstGeom>
          <a:noFill/>
          <a:ln cap="flat" cmpd="sng" w="38100">
            <a:solidFill>
              <a:srgbClr val="002B65"/>
            </a:solidFill>
            <a:prstDash val="solid"/>
            <a:round/>
            <a:headEnd len="sm" w="sm" type="none"/>
            <a:tailEnd len="sm" w="sm" type="none"/>
          </a:ln>
        </p:spPr>
      </p:cxnSp>
      <p:sp>
        <p:nvSpPr>
          <p:cNvPr id="265" name="Google Shape;265;p8"/>
          <p:cNvSpPr txBox="1"/>
          <p:nvPr/>
        </p:nvSpPr>
        <p:spPr>
          <a:xfrm>
            <a:off x="891975" y="23308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rgbClr val="002B65"/>
                </a:solidFill>
                <a:latin typeface="Montserrat Medium"/>
                <a:ea typeface="Montserrat Medium"/>
                <a:cs typeface="Montserrat Medium"/>
                <a:sym typeface="Montserrat Medium"/>
              </a:rPr>
              <a:t>02</a:t>
            </a:r>
            <a:endParaRPr b="0" i="0" sz="5100" u="none" cap="none" strike="noStrike">
              <a:solidFill>
                <a:srgbClr val="002B65"/>
              </a:solidFill>
              <a:latin typeface="Montserrat Medium"/>
              <a:ea typeface="Montserrat Medium"/>
              <a:cs typeface="Montserrat Medium"/>
              <a:sym typeface="Montserrat Medium"/>
            </a:endParaRPr>
          </a:p>
        </p:txBody>
      </p:sp>
      <p:sp>
        <p:nvSpPr>
          <p:cNvPr id="266" name="Google Shape;266;p8"/>
          <p:cNvSpPr txBox="1"/>
          <p:nvPr/>
        </p:nvSpPr>
        <p:spPr>
          <a:xfrm>
            <a:off x="891975" y="32116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lang="en-US" sz="5100">
                <a:solidFill>
                  <a:srgbClr val="002B65"/>
                </a:solidFill>
                <a:latin typeface="Montserrat Medium"/>
                <a:ea typeface="Montserrat Medium"/>
                <a:cs typeface="Montserrat Medium"/>
                <a:sym typeface="Montserrat Medium"/>
              </a:rPr>
              <a:t>Data Ingestion</a:t>
            </a:r>
            <a:r>
              <a:rPr b="0" i="0" lang="en-US" sz="5100" u="none" cap="none" strike="noStrike">
                <a:solidFill>
                  <a:srgbClr val="002B65"/>
                </a:solidFill>
                <a:latin typeface="Montserrat Medium"/>
                <a:ea typeface="Montserrat Medium"/>
                <a:cs typeface="Montserrat Medium"/>
                <a:sym typeface="Montserrat Medium"/>
              </a:rPr>
              <a:t>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Hau Pham</dc:creator>
</cp:coreProperties>
</file>